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327"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Lst>
  <p:sldSz cx="9144000" cy="5143500" type="screen16x9"/>
  <p:notesSz cx="6858000" cy="9144000"/>
  <p:embeddedFontLst>
    <p:embeddedFont>
      <p:font typeface="Quattrocento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23"/>
    <a:srgbClr val="2B3875"/>
    <a:srgbClr val="E86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02" y="-1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021716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13"/>
        <p:cNvGrpSpPr/>
        <p:nvPr/>
      </p:nvGrpSpPr>
      <p:grpSpPr>
        <a:xfrm>
          <a:off x="0" y="0"/>
          <a:ext cx="0" cy="0"/>
          <a:chOff x="0" y="0"/>
          <a:chExt cx="0" cy="0"/>
        </a:xfrm>
      </p:grpSpPr>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dirty="0"/>
          </a:p>
        </p:txBody>
      </p:sp>
      <p:grpSp>
        <p:nvGrpSpPr>
          <p:cNvPr id="4" name="4 Grupo"/>
          <p:cNvGrpSpPr/>
          <p:nvPr userDrawn="1"/>
        </p:nvGrpSpPr>
        <p:grpSpPr>
          <a:xfrm>
            <a:off x="0" y="339502"/>
            <a:ext cx="9144000" cy="4824536"/>
            <a:chOff x="0" y="339502"/>
            <a:chExt cx="9144000" cy="4824536"/>
          </a:xfrm>
        </p:grpSpPr>
        <p:sp>
          <p:nvSpPr>
            <p:cNvPr id="5" name="Google Shape;54;p13"/>
            <p:cNvSpPr txBox="1"/>
            <p:nvPr userDrawn="1"/>
          </p:nvSpPr>
          <p:spPr>
            <a:xfrm>
              <a:off x="1694250" y="802586"/>
              <a:ext cx="5755500" cy="119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s" sz="3000" b="0" dirty="0">
                  <a:latin typeface="+mn-lt"/>
                  <a:ea typeface="Quattrocento Sans"/>
                  <a:cs typeface="Quattrocento Sans"/>
                  <a:sym typeface="Quattrocento Sans"/>
                </a:rPr>
                <a:t>PARA ENTENDER LA ECONOMÍA </a:t>
              </a:r>
              <a:r>
                <a:rPr lang="es" sz="3000" b="0" dirty="0" smtClean="0">
                  <a:latin typeface="+mn-lt"/>
                  <a:ea typeface="Quattrocento Sans"/>
                  <a:cs typeface="Quattrocento Sans"/>
                  <a:sym typeface="Quattrocento Sans"/>
                </a:rPr>
                <a:t>DEL PARAGUAY</a:t>
              </a:r>
              <a:endParaRPr sz="3000" b="0" dirty="0">
                <a:latin typeface="+mn-lt"/>
                <a:ea typeface="Quattrocento Sans"/>
                <a:cs typeface="Quattrocento Sans"/>
                <a:sym typeface="Quattrocento Sans"/>
              </a:endParaRPr>
            </a:p>
          </p:txBody>
        </p:sp>
        <p:pic>
          <p:nvPicPr>
            <p:cNvPr id="6" name="Picture 2" descr="C:\Users\magdalena\Desktop\oil-pipeline-PL49VSQ.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3598" b="18694"/>
            <a:stretch/>
          </p:blipFill>
          <p:spPr bwMode="auto">
            <a:xfrm>
              <a:off x="0" y="3548993"/>
              <a:ext cx="9144000" cy="16150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object 7"/>
            <p:cNvGrpSpPr/>
            <p:nvPr userDrawn="1"/>
          </p:nvGrpSpPr>
          <p:grpSpPr>
            <a:xfrm>
              <a:off x="4860143" y="339502"/>
              <a:ext cx="4268734" cy="90000"/>
              <a:chOff x="491107" y="0"/>
              <a:chExt cx="2694863" cy="100058"/>
            </a:xfrm>
          </p:grpSpPr>
          <p:sp>
            <p:nvSpPr>
              <p:cNvPr id="10" name="object 8"/>
              <p:cNvSpPr/>
              <p:nvPr userDrawn="1"/>
            </p:nvSpPr>
            <p:spPr>
              <a:xfrm>
                <a:off x="491107" y="0"/>
                <a:ext cx="636353" cy="100058"/>
              </a:xfrm>
              <a:custGeom>
                <a:avLst/>
                <a:gdLst/>
                <a:ahLst/>
                <a:cxnLst/>
                <a:rect l="l" t="t" r="r" b="b"/>
                <a:pathLst>
                  <a:path w="936625" h="120015">
                    <a:moveTo>
                      <a:pt x="936002" y="0"/>
                    </a:moveTo>
                    <a:lnTo>
                      <a:pt x="0" y="0"/>
                    </a:lnTo>
                    <a:lnTo>
                      <a:pt x="0" y="120002"/>
                    </a:lnTo>
                    <a:lnTo>
                      <a:pt x="936002" y="120002"/>
                    </a:lnTo>
                    <a:lnTo>
                      <a:pt x="936002" y="0"/>
                    </a:lnTo>
                    <a:close/>
                  </a:path>
                </a:pathLst>
              </a:custGeom>
              <a:solidFill>
                <a:srgbClr val="F9ED3B"/>
              </a:solidFill>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UY"/>
              </a:p>
            </p:txBody>
          </p:sp>
          <p:sp>
            <p:nvSpPr>
              <p:cNvPr id="11" name="object 9"/>
              <p:cNvSpPr/>
              <p:nvPr userDrawn="1"/>
            </p:nvSpPr>
            <p:spPr>
              <a:xfrm>
                <a:off x="1117824" y="0"/>
                <a:ext cx="2068146" cy="100058"/>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372B63"/>
              </a:solidFill>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UY"/>
              </a:p>
            </p:txBody>
          </p:sp>
        </p:grpSp>
        <p:pic>
          <p:nvPicPr>
            <p:cNvPr id="8" name="Picture 3" descr="C:\Users\magdalena\Desktop\documentación formal CINVE\Cinve_Logoiso_H_completo_FullHD_1920x1080px.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2931790"/>
              <a:ext cx="1237155" cy="46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agdalena\Desktop\ICONO PEE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3608" y="985136"/>
              <a:ext cx="801254" cy="8640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grpSp>
        <p:nvGrpSpPr>
          <p:cNvPr id="4" name="object 3"/>
          <p:cNvGrpSpPr/>
          <p:nvPr userDrawn="1"/>
        </p:nvGrpSpPr>
        <p:grpSpPr>
          <a:xfrm>
            <a:off x="251520" y="591368"/>
            <a:ext cx="4608000" cy="179944"/>
            <a:chOff x="3632542" y="457200"/>
            <a:chExt cx="4737710" cy="126364"/>
          </a:xfrm>
        </p:grpSpPr>
        <p:sp>
          <p:nvSpPr>
            <p:cNvPr id="5"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6"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7"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sp>
        <p:nvSpPr>
          <p:cNvPr id="8"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10" name="9 Imagen"/>
          <p:cNvPicPr>
            <a:picLocks noChangeAspect="1"/>
          </p:cNvPicPr>
          <p:nvPr userDrawn="1"/>
        </p:nvPicPr>
        <p:blipFill rotWithShape="1">
          <a:blip r:embed="rId2">
            <a:extLst>
              <a:ext uri="{28A0092B-C50C-407E-A947-70E740481C1C}">
                <a14:useLocalDpi xmlns:a14="http://schemas.microsoft.com/office/drawing/2010/main" val="0"/>
              </a:ext>
            </a:extLst>
          </a:blip>
          <a:srcRect t="8910" b="55172"/>
          <a:stretch/>
        </p:blipFill>
        <p:spPr>
          <a:xfrm>
            <a:off x="251520" y="4061394"/>
            <a:ext cx="4608000" cy="885409"/>
          </a:xfrm>
          <a:prstGeom prst="rect">
            <a:avLst/>
          </a:prstGeom>
          <a:solidFill>
            <a:schemeClr val="bg1"/>
          </a:solidFill>
        </p:spPr>
      </p:pic>
    </p:spTree>
    <p:extLst>
      <p:ext uri="{BB962C8B-B14F-4D97-AF65-F5344CB8AC3E}">
        <p14:creationId xmlns:p14="http://schemas.microsoft.com/office/powerpoint/2010/main" val="76475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6" name="object 4"/>
          <p:cNvSpPr/>
          <p:nvPr userDrawn="1"/>
        </p:nvSpPr>
        <p:spPr>
          <a:xfrm>
            <a:off x="0" y="0"/>
            <a:ext cx="1800000" cy="5163462"/>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6FCFF1"/>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nvGrpSpPr>
          <p:cNvPr id="8" name="7 Grupo"/>
          <p:cNvGrpSpPr/>
          <p:nvPr userDrawn="1"/>
        </p:nvGrpSpPr>
        <p:grpSpPr>
          <a:xfrm>
            <a:off x="7530783" y="962465"/>
            <a:ext cx="858900" cy="864000"/>
            <a:chOff x="7530783" y="962465"/>
            <a:chExt cx="858900" cy="864000"/>
          </a:xfrm>
        </p:grpSpPr>
        <p:sp>
          <p:nvSpPr>
            <p:cNvPr id="9" name="object 4"/>
            <p:cNvSpPr>
              <a:spLocks noChangeAspect="1"/>
            </p:cNvSpPr>
            <p:nvPr userDrawn="1"/>
          </p:nvSpPr>
          <p:spPr>
            <a:xfrm>
              <a:off x="7530783" y="962465"/>
              <a:ext cx="858900" cy="864000"/>
            </a:xfrm>
            <a:custGeom>
              <a:avLst/>
              <a:gdLst/>
              <a:ahLst/>
              <a:cxnLst/>
              <a:rect l="l" t="t" r="r" b="b"/>
              <a:pathLst>
                <a:path w="3660140" h="3657600">
                  <a:moveTo>
                    <a:pt x="708393" y="0"/>
                  </a:moveTo>
                  <a:lnTo>
                    <a:pt x="354190" y="0"/>
                  </a:lnTo>
                  <a:lnTo>
                    <a:pt x="354190" y="749300"/>
                  </a:lnTo>
                  <a:lnTo>
                    <a:pt x="324625" y="787400"/>
                  </a:lnTo>
                  <a:lnTo>
                    <a:pt x="296299" y="825500"/>
                  </a:lnTo>
                  <a:lnTo>
                    <a:pt x="269219" y="876300"/>
                  </a:lnTo>
                  <a:lnTo>
                    <a:pt x="243391" y="914400"/>
                  </a:lnTo>
                  <a:lnTo>
                    <a:pt x="218823" y="965200"/>
                  </a:lnTo>
                  <a:lnTo>
                    <a:pt x="195522" y="1003300"/>
                  </a:lnTo>
                  <a:lnTo>
                    <a:pt x="173495" y="1054100"/>
                  </a:lnTo>
                  <a:lnTo>
                    <a:pt x="152748" y="1092200"/>
                  </a:lnTo>
                  <a:lnTo>
                    <a:pt x="133289" y="1143000"/>
                  </a:lnTo>
                  <a:lnTo>
                    <a:pt x="115125" y="1193800"/>
                  </a:lnTo>
                  <a:lnTo>
                    <a:pt x="98263" y="1231900"/>
                  </a:lnTo>
                  <a:lnTo>
                    <a:pt x="82709" y="1282700"/>
                  </a:lnTo>
                  <a:lnTo>
                    <a:pt x="68471" y="1333500"/>
                  </a:lnTo>
                  <a:lnTo>
                    <a:pt x="55556" y="1384300"/>
                  </a:lnTo>
                  <a:lnTo>
                    <a:pt x="43971" y="1422400"/>
                  </a:lnTo>
                  <a:lnTo>
                    <a:pt x="33722" y="1473200"/>
                  </a:lnTo>
                  <a:lnTo>
                    <a:pt x="24817" y="1524000"/>
                  </a:lnTo>
                  <a:lnTo>
                    <a:pt x="17263" y="1574800"/>
                  </a:lnTo>
                  <a:lnTo>
                    <a:pt x="11067" y="1625600"/>
                  </a:lnTo>
                  <a:lnTo>
                    <a:pt x="6235" y="1676400"/>
                  </a:lnTo>
                  <a:lnTo>
                    <a:pt x="2776" y="1727200"/>
                  </a:lnTo>
                  <a:lnTo>
                    <a:pt x="695" y="1778000"/>
                  </a:lnTo>
                  <a:lnTo>
                    <a:pt x="0" y="1828800"/>
                  </a:lnTo>
                  <a:lnTo>
                    <a:pt x="618" y="1879600"/>
                  </a:lnTo>
                  <a:lnTo>
                    <a:pt x="2461" y="1930400"/>
                  </a:lnTo>
                  <a:lnTo>
                    <a:pt x="5516" y="1968500"/>
                  </a:lnTo>
                  <a:lnTo>
                    <a:pt x="9766" y="2019300"/>
                  </a:lnTo>
                  <a:lnTo>
                    <a:pt x="15196" y="2070100"/>
                  </a:lnTo>
                  <a:lnTo>
                    <a:pt x="21792" y="2108200"/>
                  </a:lnTo>
                  <a:lnTo>
                    <a:pt x="29537" y="2159000"/>
                  </a:lnTo>
                  <a:lnTo>
                    <a:pt x="38418" y="2209800"/>
                  </a:lnTo>
                  <a:lnTo>
                    <a:pt x="48418" y="2247900"/>
                  </a:lnTo>
                  <a:lnTo>
                    <a:pt x="59522" y="2298700"/>
                  </a:lnTo>
                  <a:lnTo>
                    <a:pt x="71715" y="2336800"/>
                  </a:lnTo>
                  <a:lnTo>
                    <a:pt x="84983" y="2387600"/>
                  </a:lnTo>
                  <a:lnTo>
                    <a:pt x="99309" y="2425700"/>
                  </a:lnTo>
                  <a:lnTo>
                    <a:pt x="114679" y="2463800"/>
                  </a:lnTo>
                  <a:lnTo>
                    <a:pt x="131077" y="2514600"/>
                  </a:lnTo>
                  <a:lnTo>
                    <a:pt x="148489" y="2552700"/>
                  </a:lnTo>
                  <a:lnTo>
                    <a:pt x="166898" y="2590800"/>
                  </a:lnTo>
                  <a:lnTo>
                    <a:pt x="186291" y="2641600"/>
                  </a:lnTo>
                  <a:lnTo>
                    <a:pt x="206651" y="2679700"/>
                  </a:lnTo>
                  <a:lnTo>
                    <a:pt x="227964" y="2717800"/>
                  </a:lnTo>
                  <a:lnTo>
                    <a:pt x="250214" y="2755900"/>
                  </a:lnTo>
                  <a:lnTo>
                    <a:pt x="273387" y="2794000"/>
                  </a:lnTo>
                  <a:lnTo>
                    <a:pt x="297466" y="2832100"/>
                  </a:lnTo>
                  <a:lnTo>
                    <a:pt x="322437" y="2870200"/>
                  </a:lnTo>
                  <a:lnTo>
                    <a:pt x="348285" y="2908300"/>
                  </a:lnTo>
                  <a:lnTo>
                    <a:pt x="374994" y="2946400"/>
                  </a:lnTo>
                  <a:lnTo>
                    <a:pt x="402549" y="2971800"/>
                  </a:lnTo>
                  <a:lnTo>
                    <a:pt x="430935" y="3009900"/>
                  </a:lnTo>
                  <a:lnTo>
                    <a:pt x="460138" y="3048000"/>
                  </a:lnTo>
                  <a:lnTo>
                    <a:pt x="490140" y="3073400"/>
                  </a:lnTo>
                  <a:lnTo>
                    <a:pt x="520929" y="3111500"/>
                  </a:lnTo>
                  <a:lnTo>
                    <a:pt x="552487" y="3136900"/>
                  </a:lnTo>
                  <a:lnTo>
                    <a:pt x="584801" y="3175000"/>
                  </a:lnTo>
                  <a:lnTo>
                    <a:pt x="617854" y="3200400"/>
                  </a:lnTo>
                  <a:lnTo>
                    <a:pt x="651633" y="3238500"/>
                  </a:lnTo>
                  <a:lnTo>
                    <a:pt x="686121" y="3263900"/>
                  </a:lnTo>
                  <a:lnTo>
                    <a:pt x="721303" y="3289300"/>
                  </a:lnTo>
                  <a:lnTo>
                    <a:pt x="757164" y="3314700"/>
                  </a:lnTo>
                  <a:lnTo>
                    <a:pt x="793689" y="3340100"/>
                  </a:lnTo>
                  <a:lnTo>
                    <a:pt x="830864" y="3365500"/>
                  </a:lnTo>
                  <a:lnTo>
                    <a:pt x="868671" y="3390900"/>
                  </a:lnTo>
                  <a:lnTo>
                    <a:pt x="907097" y="3416300"/>
                  </a:lnTo>
                  <a:lnTo>
                    <a:pt x="946127" y="3441700"/>
                  </a:lnTo>
                  <a:lnTo>
                    <a:pt x="985744" y="3454400"/>
                  </a:lnTo>
                  <a:lnTo>
                    <a:pt x="1025935" y="3479800"/>
                  </a:lnTo>
                  <a:lnTo>
                    <a:pt x="1066683" y="3492500"/>
                  </a:lnTo>
                  <a:lnTo>
                    <a:pt x="1107973" y="3517900"/>
                  </a:lnTo>
                  <a:lnTo>
                    <a:pt x="1192121" y="3543300"/>
                  </a:lnTo>
                  <a:lnTo>
                    <a:pt x="1234947" y="3568700"/>
                  </a:lnTo>
                  <a:lnTo>
                    <a:pt x="1410920" y="3619500"/>
                  </a:lnTo>
                  <a:lnTo>
                    <a:pt x="1456004" y="3619500"/>
                  </a:lnTo>
                  <a:lnTo>
                    <a:pt x="1547373" y="3644900"/>
                  </a:lnTo>
                  <a:lnTo>
                    <a:pt x="1593629" y="3644900"/>
                  </a:lnTo>
                  <a:lnTo>
                    <a:pt x="1640244" y="3657600"/>
                  </a:lnTo>
                  <a:lnTo>
                    <a:pt x="2035862" y="3657600"/>
                  </a:lnTo>
                  <a:lnTo>
                    <a:pt x="2137317" y="3632200"/>
                  </a:lnTo>
                  <a:lnTo>
                    <a:pt x="2187618" y="3632200"/>
                  </a:lnTo>
                  <a:lnTo>
                    <a:pt x="2385602" y="3581400"/>
                  </a:lnTo>
                  <a:lnTo>
                    <a:pt x="2434210" y="3556000"/>
                  </a:lnTo>
                  <a:lnTo>
                    <a:pt x="2482430" y="3543300"/>
                  </a:lnTo>
                  <a:lnTo>
                    <a:pt x="1675538" y="3543300"/>
                  </a:lnTo>
                  <a:lnTo>
                    <a:pt x="1628367" y="3530600"/>
                  </a:lnTo>
                  <a:lnTo>
                    <a:pt x="1581581" y="3530600"/>
                  </a:lnTo>
                  <a:lnTo>
                    <a:pt x="1489234" y="3505200"/>
                  </a:lnTo>
                  <a:lnTo>
                    <a:pt x="1443709" y="3505200"/>
                  </a:lnTo>
                  <a:lnTo>
                    <a:pt x="1266346" y="3454400"/>
                  </a:lnTo>
                  <a:lnTo>
                    <a:pt x="1223279" y="3429000"/>
                  </a:lnTo>
                  <a:lnTo>
                    <a:pt x="1138795" y="3403600"/>
                  </a:lnTo>
                  <a:lnTo>
                    <a:pt x="1097415" y="3378200"/>
                  </a:lnTo>
                  <a:lnTo>
                    <a:pt x="1056633" y="3365500"/>
                  </a:lnTo>
                  <a:lnTo>
                    <a:pt x="1016466" y="3340100"/>
                  </a:lnTo>
                  <a:lnTo>
                    <a:pt x="976933" y="3314700"/>
                  </a:lnTo>
                  <a:lnTo>
                    <a:pt x="938051" y="3289300"/>
                  </a:lnTo>
                  <a:lnTo>
                    <a:pt x="899838" y="3263900"/>
                  </a:lnTo>
                  <a:lnTo>
                    <a:pt x="862312" y="3238500"/>
                  </a:lnTo>
                  <a:lnTo>
                    <a:pt x="825491" y="3213100"/>
                  </a:lnTo>
                  <a:lnTo>
                    <a:pt x="789392" y="3187700"/>
                  </a:lnTo>
                  <a:lnTo>
                    <a:pt x="754033" y="3162300"/>
                  </a:lnTo>
                  <a:lnTo>
                    <a:pt x="719431" y="3136900"/>
                  </a:lnTo>
                  <a:lnTo>
                    <a:pt x="685605" y="3098800"/>
                  </a:lnTo>
                  <a:lnTo>
                    <a:pt x="652573" y="3073400"/>
                  </a:lnTo>
                  <a:lnTo>
                    <a:pt x="620352" y="3048000"/>
                  </a:lnTo>
                  <a:lnTo>
                    <a:pt x="588959" y="3009900"/>
                  </a:lnTo>
                  <a:lnTo>
                    <a:pt x="558413" y="2971800"/>
                  </a:lnTo>
                  <a:lnTo>
                    <a:pt x="528732" y="2946400"/>
                  </a:lnTo>
                  <a:lnTo>
                    <a:pt x="499932" y="2908300"/>
                  </a:lnTo>
                  <a:lnTo>
                    <a:pt x="472032" y="2870200"/>
                  </a:lnTo>
                  <a:lnTo>
                    <a:pt x="445050" y="2832100"/>
                  </a:lnTo>
                  <a:lnTo>
                    <a:pt x="419004" y="2794000"/>
                  </a:lnTo>
                  <a:lnTo>
                    <a:pt x="393910" y="2768600"/>
                  </a:lnTo>
                  <a:lnTo>
                    <a:pt x="369788" y="2717800"/>
                  </a:lnTo>
                  <a:lnTo>
                    <a:pt x="346654" y="2679700"/>
                  </a:lnTo>
                  <a:lnTo>
                    <a:pt x="324526" y="2641600"/>
                  </a:lnTo>
                  <a:lnTo>
                    <a:pt x="303423" y="2603500"/>
                  </a:lnTo>
                  <a:lnTo>
                    <a:pt x="283361" y="2565400"/>
                  </a:lnTo>
                  <a:lnTo>
                    <a:pt x="264359" y="2527300"/>
                  </a:lnTo>
                  <a:lnTo>
                    <a:pt x="246435" y="2476500"/>
                  </a:lnTo>
                  <a:lnTo>
                    <a:pt x="229606" y="2438400"/>
                  </a:lnTo>
                  <a:lnTo>
                    <a:pt x="213890" y="2400300"/>
                  </a:lnTo>
                  <a:lnTo>
                    <a:pt x="199304" y="2349500"/>
                  </a:lnTo>
                  <a:lnTo>
                    <a:pt x="185867" y="2311400"/>
                  </a:lnTo>
                  <a:lnTo>
                    <a:pt x="173596" y="2260600"/>
                  </a:lnTo>
                  <a:lnTo>
                    <a:pt x="162509" y="2222500"/>
                  </a:lnTo>
                  <a:lnTo>
                    <a:pt x="152624" y="2171700"/>
                  </a:lnTo>
                  <a:lnTo>
                    <a:pt x="143959" y="2120900"/>
                  </a:lnTo>
                  <a:lnTo>
                    <a:pt x="136530" y="2082800"/>
                  </a:lnTo>
                  <a:lnTo>
                    <a:pt x="130357" y="2032000"/>
                  </a:lnTo>
                  <a:lnTo>
                    <a:pt x="125456" y="1981200"/>
                  </a:lnTo>
                  <a:lnTo>
                    <a:pt x="121846" y="1943100"/>
                  </a:lnTo>
                  <a:lnTo>
                    <a:pt x="119545" y="1892300"/>
                  </a:lnTo>
                  <a:lnTo>
                    <a:pt x="3658740" y="1892300"/>
                  </a:lnTo>
                  <a:lnTo>
                    <a:pt x="3659280" y="1879600"/>
                  </a:lnTo>
                  <a:lnTo>
                    <a:pt x="3660000" y="1828800"/>
                  </a:lnTo>
                  <a:lnTo>
                    <a:pt x="3659382" y="1778000"/>
                  </a:lnTo>
                  <a:lnTo>
                    <a:pt x="3658767" y="1765300"/>
                  </a:lnTo>
                  <a:lnTo>
                    <a:pt x="120421" y="1765300"/>
                  </a:lnTo>
                  <a:lnTo>
                    <a:pt x="122849" y="1714500"/>
                  </a:lnTo>
                  <a:lnTo>
                    <a:pt x="126727" y="1676400"/>
                  </a:lnTo>
                  <a:lnTo>
                    <a:pt x="132048" y="1625600"/>
                  </a:lnTo>
                  <a:lnTo>
                    <a:pt x="138806" y="1574800"/>
                  </a:lnTo>
                  <a:lnTo>
                    <a:pt x="146992" y="1524000"/>
                  </a:lnTo>
                  <a:lnTo>
                    <a:pt x="156601" y="1473200"/>
                  </a:lnTo>
                  <a:lnTo>
                    <a:pt x="167624" y="1422400"/>
                  </a:lnTo>
                  <a:lnTo>
                    <a:pt x="180057" y="1371600"/>
                  </a:lnTo>
                  <a:lnTo>
                    <a:pt x="193891" y="1333500"/>
                  </a:lnTo>
                  <a:lnTo>
                    <a:pt x="209119" y="1282700"/>
                  </a:lnTo>
                  <a:lnTo>
                    <a:pt x="225736" y="1231900"/>
                  </a:lnTo>
                  <a:lnTo>
                    <a:pt x="243733" y="1181100"/>
                  </a:lnTo>
                  <a:lnTo>
                    <a:pt x="263104" y="1143000"/>
                  </a:lnTo>
                  <a:lnTo>
                    <a:pt x="283842" y="1092200"/>
                  </a:lnTo>
                  <a:lnTo>
                    <a:pt x="305940" y="1054100"/>
                  </a:lnTo>
                  <a:lnTo>
                    <a:pt x="329392" y="1003300"/>
                  </a:lnTo>
                  <a:lnTo>
                    <a:pt x="354190" y="965200"/>
                  </a:lnTo>
                  <a:lnTo>
                    <a:pt x="472262" y="965200"/>
                  </a:lnTo>
                  <a:lnTo>
                    <a:pt x="472262" y="114300"/>
                  </a:lnTo>
                  <a:lnTo>
                    <a:pt x="708393" y="114300"/>
                  </a:lnTo>
                  <a:lnTo>
                    <a:pt x="708393" y="0"/>
                  </a:lnTo>
                  <a:close/>
                </a:path>
                <a:path w="3660140" h="3657600">
                  <a:moveTo>
                    <a:pt x="3316731" y="3390900"/>
                  </a:moveTo>
                  <a:lnTo>
                    <a:pt x="3276298" y="3416300"/>
                  </a:lnTo>
                  <a:lnTo>
                    <a:pt x="3233660" y="3454400"/>
                  </a:lnTo>
                  <a:lnTo>
                    <a:pt x="3189045" y="3479800"/>
                  </a:lnTo>
                  <a:lnTo>
                    <a:pt x="3142681" y="3492500"/>
                  </a:lnTo>
                  <a:lnTo>
                    <a:pt x="3094796" y="3517900"/>
                  </a:lnTo>
                  <a:lnTo>
                    <a:pt x="2995371" y="3543300"/>
                  </a:lnTo>
                  <a:lnTo>
                    <a:pt x="2482430" y="3543300"/>
                  </a:lnTo>
                  <a:lnTo>
                    <a:pt x="2522810" y="3568700"/>
                  </a:lnTo>
                  <a:lnTo>
                    <a:pt x="2564705" y="3594100"/>
                  </a:lnTo>
                  <a:lnTo>
                    <a:pt x="2652672" y="3619500"/>
                  </a:lnTo>
                  <a:lnTo>
                    <a:pt x="2698557" y="3644900"/>
                  </a:lnTo>
                  <a:lnTo>
                    <a:pt x="2745584" y="3644900"/>
                  </a:lnTo>
                  <a:lnTo>
                    <a:pt x="2793661" y="3657600"/>
                  </a:lnTo>
                  <a:lnTo>
                    <a:pt x="2992187" y="3657600"/>
                  </a:lnTo>
                  <a:lnTo>
                    <a:pt x="3136758" y="3619500"/>
                  </a:lnTo>
                  <a:lnTo>
                    <a:pt x="3183070" y="3606800"/>
                  </a:lnTo>
                  <a:lnTo>
                    <a:pt x="3228197" y="3581400"/>
                  </a:lnTo>
                  <a:lnTo>
                    <a:pt x="3271989" y="3568700"/>
                  </a:lnTo>
                  <a:lnTo>
                    <a:pt x="3314300" y="3543300"/>
                  </a:lnTo>
                  <a:lnTo>
                    <a:pt x="3354981" y="3505200"/>
                  </a:lnTo>
                  <a:lnTo>
                    <a:pt x="3393884" y="3479800"/>
                  </a:lnTo>
                  <a:lnTo>
                    <a:pt x="3316731" y="3390900"/>
                  </a:lnTo>
                  <a:close/>
                </a:path>
                <a:path w="3660140" h="3657600">
                  <a:moveTo>
                    <a:pt x="1889036" y="1892300"/>
                  </a:moveTo>
                  <a:lnTo>
                    <a:pt x="1770964" y="1892300"/>
                  </a:lnTo>
                  <a:lnTo>
                    <a:pt x="1770964" y="3543300"/>
                  </a:lnTo>
                  <a:lnTo>
                    <a:pt x="1889036" y="3543300"/>
                  </a:lnTo>
                  <a:lnTo>
                    <a:pt x="1889036" y="1892300"/>
                  </a:lnTo>
                  <a:close/>
                </a:path>
                <a:path w="3660140" h="3657600">
                  <a:moveTo>
                    <a:pt x="2993284" y="2133600"/>
                  </a:moveTo>
                  <a:lnTo>
                    <a:pt x="2749672" y="2133600"/>
                  </a:lnTo>
                  <a:lnTo>
                    <a:pt x="2703856" y="2146300"/>
                  </a:lnTo>
                  <a:lnTo>
                    <a:pt x="2615502" y="2171700"/>
                  </a:lnTo>
                  <a:lnTo>
                    <a:pt x="2573146" y="2197100"/>
                  </a:lnTo>
                  <a:lnTo>
                    <a:pt x="2532123" y="2222500"/>
                  </a:lnTo>
                  <a:lnTo>
                    <a:pt x="2492526" y="2235200"/>
                  </a:lnTo>
                  <a:lnTo>
                    <a:pt x="2454444" y="2260600"/>
                  </a:lnTo>
                  <a:lnTo>
                    <a:pt x="2417968" y="2286000"/>
                  </a:lnTo>
                  <a:lnTo>
                    <a:pt x="2383188" y="2324100"/>
                  </a:lnTo>
                  <a:lnTo>
                    <a:pt x="2350196" y="2349500"/>
                  </a:lnTo>
                  <a:lnTo>
                    <a:pt x="2319082" y="2387600"/>
                  </a:lnTo>
                  <a:lnTo>
                    <a:pt x="2289937" y="2425700"/>
                  </a:lnTo>
                  <a:lnTo>
                    <a:pt x="2262850" y="2451100"/>
                  </a:lnTo>
                  <a:lnTo>
                    <a:pt x="2237913" y="2489200"/>
                  </a:lnTo>
                  <a:lnTo>
                    <a:pt x="2215217" y="2540000"/>
                  </a:lnTo>
                  <a:lnTo>
                    <a:pt x="2194851" y="2578100"/>
                  </a:lnTo>
                  <a:lnTo>
                    <a:pt x="2176907" y="2616200"/>
                  </a:lnTo>
                  <a:lnTo>
                    <a:pt x="2161475" y="2667000"/>
                  </a:lnTo>
                  <a:lnTo>
                    <a:pt x="2148646" y="2705100"/>
                  </a:lnTo>
                  <a:lnTo>
                    <a:pt x="2138510" y="2755900"/>
                  </a:lnTo>
                  <a:lnTo>
                    <a:pt x="2131157" y="2794000"/>
                  </a:lnTo>
                  <a:lnTo>
                    <a:pt x="2126679" y="2844800"/>
                  </a:lnTo>
                  <a:lnTo>
                    <a:pt x="2125167" y="2895600"/>
                  </a:lnTo>
                  <a:lnTo>
                    <a:pt x="2126841" y="2946400"/>
                  </a:lnTo>
                  <a:lnTo>
                    <a:pt x="2131793" y="2997200"/>
                  </a:lnTo>
                  <a:lnTo>
                    <a:pt x="2139913" y="3048000"/>
                  </a:lnTo>
                  <a:lnTo>
                    <a:pt x="2151095" y="3098800"/>
                  </a:lnTo>
                  <a:lnTo>
                    <a:pt x="2165230" y="3136900"/>
                  </a:lnTo>
                  <a:lnTo>
                    <a:pt x="2182210" y="3187700"/>
                  </a:lnTo>
                  <a:lnTo>
                    <a:pt x="2201928" y="3225800"/>
                  </a:lnTo>
                  <a:lnTo>
                    <a:pt x="2224276" y="3276600"/>
                  </a:lnTo>
                  <a:lnTo>
                    <a:pt x="2249146" y="3314700"/>
                  </a:lnTo>
                  <a:lnTo>
                    <a:pt x="2276430" y="3352800"/>
                  </a:lnTo>
                  <a:lnTo>
                    <a:pt x="2306020" y="3390900"/>
                  </a:lnTo>
                  <a:lnTo>
                    <a:pt x="2337808" y="3429000"/>
                  </a:lnTo>
                  <a:lnTo>
                    <a:pt x="2371686" y="3454400"/>
                  </a:lnTo>
                  <a:lnTo>
                    <a:pt x="2324836" y="3467100"/>
                  </a:lnTo>
                  <a:lnTo>
                    <a:pt x="2277628" y="3492500"/>
                  </a:lnTo>
                  <a:lnTo>
                    <a:pt x="2230076" y="3492500"/>
                  </a:lnTo>
                  <a:lnTo>
                    <a:pt x="2085536" y="3530600"/>
                  </a:lnTo>
                  <a:lnTo>
                    <a:pt x="2036782" y="3530600"/>
                  </a:lnTo>
                  <a:lnTo>
                    <a:pt x="1987770" y="3543300"/>
                  </a:lnTo>
                  <a:lnTo>
                    <a:pt x="2796766" y="3543300"/>
                  </a:lnTo>
                  <a:lnTo>
                    <a:pt x="2705262" y="3517900"/>
                  </a:lnTo>
                  <a:lnTo>
                    <a:pt x="2661447" y="3505200"/>
                  </a:lnTo>
                  <a:lnTo>
                    <a:pt x="2619092" y="3479800"/>
                  </a:lnTo>
                  <a:lnTo>
                    <a:pt x="2578323" y="3467100"/>
                  </a:lnTo>
                  <a:lnTo>
                    <a:pt x="2539267" y="3441700"/>
                  </a:lnTo>
                  <a:lnTo>
                    <a:pt x="2502051" y="3416300"/>
                  </a:lnTo>
                  <a:lnTo>
                    <a:pt x="2466801" y="3390900"/>
                  </a:lnTo>
                  <a:lnTo>
                    <a:pt x="2433643" y="3352800"/>
                  </a:lnTo>
                  <a:lnTo>
                    <a:pt x="2402705" y="3327400"/>
                  </a:lnTo>
                  <a:lnTo>
                    <a:pt x="2374113" y="3289300"/>
                  </a:lnTo>
                  <a:lnTo>
                    <a:pt x="2347993" y="3251200"/>
                  </a:lnTo>
                  <a:lnTo>
                    <a:pt x="2324472" y="3213100"/>
                  </a:lnTo>
                  <a:lnTo>
                    <a:pt x="2303676" y="3175000"/>
                  </a:lnTo>
                  <a:lnTo>
                    <a:pt x="2285732" y="3124200"/>
                  </a:lnTo>
                  <a:lnTo>
                    <a:pt x="2270768" y="3086100"/>
                  </a:lnTo>
                  <a:lnTo>
                    <a:pt x="2258908" y="3035300"/>
                  </a:lnTo>
                  <a:lnTo>
                    <a:pt x="2250280" y="2997200"/>
                  </a:lnTo>
                  <a:lnTo>
                    <a:pt x="2245011" y="2946400"/>
                  </a:lnTo>
                  <a:lnTo>
                    <a:pt x="2243226" y="2895600"/>
                  </a:lnTo>
                  <a:lnTo>
                    <a:pt x="2245011" y="2844800"/>
                  </a:lnTo>
                  <a:lnTo>
                    <a:pt x="2250280" y="2794000"/>
                  </a:lnTo>
                  <a:lnTo>
                    <a:pt x="2258908" y="2755900"/>
                  </a:lnTo>
                  <a:lnTo>
                    <a:pt x="2270768" y="2705100"/>
                  </a:lnTo>
                  <a:lnTo>
                    <a:pt x="2285732" y="2667000"/>
                  </a:lnTo>
                  <a:lnTo>
                    <a:pt x="2303676" y="2616200"/>
                  </a:lnTo>
                  <a:lnTo>
                    <a:pt x="2324472" y="2578100"/>
                  </a:lnTo>
                  <a:lnTo>
                    <a:pt x="2347993" y="2540000"/>
                  </a:lnTo>
                  <a:lnTo>
                    <a:pt x="2374113" y="2501900"/>
                  </a:lnTo>
                  <a:lnTo>
                    <a:pt x="2402705" y="2463800"/>
                  </a:lnTo>
                  <a:lnTo>
                    <a:pt x="2433643" y="2438400"/>
                  </a:lnTo>
                  <a:lnTo>
                    <a:pt x="2466801" y="2400300"/>
                  </a:lnTo>
                  <a:lnTo>
                    <a:pt x="2502051" y="2374900"/>
                  </a:lnTo>
                  <a:lnTo>
                    <a:pt x="2539267" y="2349500"/>
                  </a:lnTo>
                  <a:lnTo>
                    <a:pt x="2578323" y="2324100"/>
                  </a:lnTo>
                  <a:lnTo>
                    <a:pt x="2619092" y="2298700"/>
                  </a:lnTo>
                  <a:lnTo>
                    <a:pt x="2705262" y="2273300"/>
                  </a:lnTo>
                  <a:lnTo>
                    <a:pt x="2796766" y="2247900"/>
                  </a:lnTo>
                  <a:lnTo>
                    <a:pt x="3309093" y="2247900"/>
                  </a:lnTo>
                  <a:lnTo>
                    <a:pt x="3268274" y="2222500"/>
                  </a:lnTo>
                  <a:lnTo>
                    <a:pt x="3225855" y="2197100"/>
                  </a:lnTo>
                  <a:lnTo>
                    <a:pt x="3136618" y="2171700"/>
                  </a:lnTo>
                  <a:lnTo>
                    <a:pt x="3090002" y="2146300"/>
                  </a:lnTo>
                  <a:lnTo>
                    <a:pt x="3042191" y="2146300"/>
                  </a:lnTo>
                  <a:lnTo>
                    <a:pt x="2993284" y="2133600"/>
                  </a:lnTo>
                  <a:close/>
                </a:path>
                <a:path w="3660140" h="3657600">
                  <a:moveTo>
                    <a:pt x="2774518" y="3073400"/>
                  </a:moveTo>
                  <a:lnTo>
                    <a:pt x="2656458" y="3073400"/>
                  </a:lnTo>
                  <a:lnTo>
                    <a:pt x="2660940" y="3124200"/>
                  </a:lnTo>
                  <a:lnTo>
                    <a:pt x="2673805" y="3162300"/>
                  </a:lnTo>
                  <a:lnTo>
                    <a:pt x="2694187" y="3200400"/>
                  </a:lnTo>
                  <a:lnTo>
                    <a:pt x="2721220" y="3238500"/>
                  </a:lnTo>
                  <a:lnTo>
                    <a:pt x="2754036" y="3263900"/>
                  </a:lnTo>
                  <a:lnTo>
                    <a:pt x="2791767" y="3289300"/>
                  </a:lnTo>
                  <a:lnTo>
                    <a:pt x="2833547" y="3302000"/>
                  </a:lnTo>
                  <a:lnTo>
                    <a:pt x="2833547" y="3429000"/>
                  </a:lnTo>
                  <a:lnTo>
                    <a:pt x="2951619" y="3429000"/>
                  </a:lnTo>
                  <a:lnTo>
                    <a:pt x="2951619" y="3302000"/>
                  </a:lnTo>
                  <a:lnTo>
                    <a:pt x="2993399" y="3289300"/>
                  </a:lnTo>
                  <a:lnTo>
                    <a:pt x="3031131" y="3263900"/>
                  </a:lnTo>
                  <a:lnTo>
                    <a:pt x="3063946" y="3238500"/>
                  </a:lnTo>
                  <a:lnTo>
                    <a:pt x="3090979" y="3200400"/>
                  </a:lnTo>
                  <a:lnTo>
                    <a:pt x="3097773" y="3187700"/>
                  </a:lnTo>
                  <a:lnTo>
                    <a:pt x="2846671" y="3187700"/>
                  </a:lnTo>
                  <a:lnTo>
                    <a:pt x="2809136" y="3162300"/>
                  </a:lnTo>
                  <a:lnTo>
                    <a:pt x="2783810" y="3124200"/>
                  </a:lnTo>
                  <a:lnTo>
                    <a:pt x="2774518" y="3073400"/>
                  </a:lnTo>
                  <a:close/>
                </a:path>
                <a:path w="3660140" h="3657600">
                  <a:moveTo>
                    <a:pt x="3309093" y="2247900"/>
                  </a:moveTo>
                  <a:lnTo>
                    <a:pt x="2988410" y="2247900"/>
                  </a:lnTo>
                  <a:lnTo>
                    <a:pt x="3079911" y="2273300"/>
                  </a:lnTo>
                  <a:lnTo>
                    <a:pt x="3166080" y="2298700"/>
                  </a:lnTo>
                  <a:lnTo>
                    <a:pt x="3206847" y="2324100"/>
                  </a:lnTo>
                  <a:lnTo>
                    <a:pt x="3245903" y="2349500"/>
                  </a:lnTo>
                  <a:lnTo>
                    <a:pt x="3283118" y="2374900"/>
                  </a:lnTo>
                  <a:lnTo>
                    <a:pt x="3318368" y="2400300"/>
                  </a:lnTo>
                  <a:lnTo>
                    <a:pt x="3351525" y="2438400"/>
                  </a:lnTo>
                  <a:lnTo>
                    <a:pt x="3382463" y="2463800"/>
                  </a:lnTo>
                  <a:lnTo>
                    <a:pt x="3411055" y="2501900"/>
                  </a:lnTo>
                  <a:lnTo>
                    <a:pt x="3437174" y="2540000"/>
                  </a:lnTo>
                  <a:lnTo>
                    <a:pt x="3460695" y="2578100"/>
                  </a:lnTo>
                  <a:lnTo>
                    <a:pt x="3481491" y="2616200"/>
                  </a:lnTo>
                  <a:lnTo>
                    <a:pt x="3499434" y="2667000"/>
                  </a:lnTo>
                  <a:lnTo>
                    <a:pt x="3514399" y="2705100"/>
                  </a:lnTo>
                  <a:lnTo>
                    <a:pt x="3526259" y="2755900"/>
                  </a:lnTo>
                  <a:lnTo>
                    <a:pt x="3534886" y="2794000"/>
                  </a:lnTo>
                  <a:lnTo>
                    <a:pt x="3540156" y="2844800"/>
                  </a:lnTo>
                  <a:lnTo>
                    <a:pt x="3541941" y="2895600"/>
                  </a:lnTo>
                  <a:lnTo>
                    <a:pt x="3540115" y="2946400"/>
                  </a:lnTo>
                  <a:lnTo>
                    <a:pt x="3534668" y="2997200"/>
                  </a:lnTo>
                  <a:lnTo>
                    <a:pt x="3525643" y="3035300"/>
                  </a:lnTo>
                  <a:lnTo>
                    <a:pt x="3513083" y="3086100"/>
                  </a:lnTo>
                  <a:lnTo>
                    <a:pt x="3497032" y="3136900"/>
                  </a:lnTo>
                  <a:lnTo>
                    <a:pt x="3477534" y="3175000"/>
                  </a:lnTo>
                  <a:lnTo>
                    <a:pt x="3454631" y="3225800"/>
                  </a:lnTo>
                  <a:lnTo>
                    <a:pt x="3428367" y="3263900"/>
                  </a:lnTo>
                  <a:lnTo>
                    <a:pt x="3398786" y="3302000"/>
                  </a:lnTo>
                  <a:lnTo>
                    <a:pt x="3490810" y="3378200"/>
                  </a:lnTo>
                  <a:lnTo>
                    <a:pt x="3522057" y="3340100"/>
                  </a:lnTo>
                  <a:lnTo>
                    <a:pt x="3550298" y="3289300"/>
                  </a:lnTo>
                  <a:lnTo>
                    <a:pt x="3575465" y="3251200"/>
                  </a:lnTo>
                  <a:lnTo>
                    <a:pt x="3597493" y="3200400"/>
                  </a:lnTo>
                  <a:lnTo>
                    <a:pt x="3616315" y="3149600"/>
                  </a:lnTo>
                  <a:lnTo>
                    <a:pt x="3631864" y="3098800"/>
                  </a:lnTo>
                  <a:lnTo>
                    <a:pt x="3644073" y="3048000"/>
                  </a:lnTo>
                  <a:lnTo>
                    <a:pt x="3652877" y="2997200"/>
                  </a:lnTo>
                  <a:lnTo>
                    <a:pt x="3658208" y="2946400"/>
                  </a:lnTo>
                  <a:lnTo>
                    <a:pt x="3660000" y="2895600"/>
                  </a:lnTo>
                  <a:lnTo>
                    <a:pt x="3658372" y="2844800"/>
                  </a:lnTo>
                  <a:lnTo>
                    <a:pt x="3653561" y="2794000"/>
                  </a:lnTo>
                  <a:lnTo>
                    <a:pt x="3645677" y="2743200"/>
                  </a:lnTo>
                  <a:lnTo>
                    <a:pt x="3634831" y="2705100"/>
                  </a:lnTo>
                  <a:lnTo>
                    <a:pt x="3621131" y="2654300"/>
                  </a:lnTo>
                  <a:lnTo>
                    <a:pt x="3604688" y="2603500"/>
                  </a:lnTo>
                  <a:lnTo>
                    <a:pt x="3585611" y="2565400"/>
                  </a:lnTo>
                  <a:lnTo>
                    <a:pt x="3564011" y="2527300"/>
                  </a:lnTo>
                  <a:lnTo>
                    <a:pt x="3539998" y="2489200"/>
                  </a:lnTo>
                  <a:lnTo>
                    <a:pt x="3557629" y="2438400"/>
                  </a:lnTo>
                  <a:lnTo>
                    <a:pt x="3573878" y="2387600"/>
                  </a:lnTo>
                  <a:lnTo>
                    <a:pt x="3577594" y="2374900"/>
                  </a:lnTo>
                  <a:lnTo>
                    <a:pt x="3454336" y="2374900"/>
                  </a:lnTo>
                  <a:lnTo>
                    <a:pt x="3420932" y="2336800"/>
                  </a:lnTo>
                  <a:lnTo>
                    <a:pt x="3385523" y="2311400"/>
                  </a:lnTo>
                  <a:lnTo>
                    <a:pt x="3348209" y="2273300"/>
                  </a:lnTo>
                  <a:lnTo>
                    <a:pt x="3309093" y="2247900"/>
                  </a:lnTo>
                  <a:close/>
                </a:path>
                <a:path w="3660140" h="3657600">
                  <a:moveTo>
                    <a:pt x="2951619" y="2362200"/>
                  </a:moveTo>
                  <a:lnTo>
                    <a:pt x="2833547" y="2362200"/>
                  </a:lnTo>
                  <a:lnTo>
                    <a:pt x="2833547" y="2489200"/>
                  </a:lnTo>
                  <a:lnTo>
                    <a:pt x="2791767" y="2501900"/>
                  </a:lnTo>
                  <a:lnTo>
                    <a:pt x="2754036" y="2527300"/>
                  </a:lnTo>
                  <a:lnTo>
                    <a:pt x="2721220" y="2552700"/>
                  </a:lnTo>
                  <a:lnTo>
                    <a:pt x="2694187" y="2590800"/>
                  </a:lnTo>
                  <a:lnTo>
                    <a:pt x="2673805" y="2628900"/>
                  </a:lnTo>
                  <a:lnTo>
                    <a:pt x="2660940" y="2667000"/>
                  </a:lnTo>
                  <a:lnTo>
                    <a:pt x="2656458" y="2717800"/>
                  </a:lnTo>
                  <a:lnTo>
                    <a:pt x="2661263" y="2768600"/>
                  </a:lnTo>
                  <a:lnTo>
                    <a:pt x="2675039" y="2806700"/>
                  </a:lnTo>
                  <a:lnTo>
                    <a:pt x="2696832" y="2844800"/>
                  </a:lnTo>
                  <a:lnTo>
                    <a:pt x="2725685" y="2882900"/>
                  </a:lnTo>
                  <a:lnTo>
                    <a:pt x="2760643" y="2908300"/>
                  </a:lnTo>
                  <a:lnTo>
                    <a:pt x="2800750" y="2933700"/>
                  </a:lnTo>
                  <a:lnTo>
                    <a:pt x="2845051" y="2946400"/>
                  </a:lnTo>
                  <a:lnTo>
                    <a:pt x="2892590" y="2959100"/>
                  </a:lnTo>
                  <a:lnTo>
                    <a:pt x="2938500" y="2959100"/>
                  </a:lnTo>
                  <a:lnTo>
                    <a:pt x="2976032" y="2984500"/>
                  </a:lnTo>
                  <a:lnTo>
                    <a:pt x="3001357" y="3022600"/>
                  </a:lnTo>
                  <a:lnTo>
                    <a:pt x="3010649" y="3073400"/>
                  </a:lnTo>
                  <a:lnTo>
                    <a:pt x="3001357" y="3124200"/>
                  </a:lnTo>
                  <a:lnTo>
                    <a:pt x="2976032" y="3162300"/>
                  </a:lnTo>
                  <a:lnTo>
                    <a:pt x="2938500" y="3187700"/>
                  </a:lnTo>
                  <a:lnTo>
                    <a:pt x="3097773" y="3187700"/>
                  </a:lnTo>
                  <a:lnTo>
                    <a:pt x="3111362" y="3162300"/>
                  </a:lnTo>
                  <a:lnTo>
                    <a:pt x="3124227" y="3124200"/>
                  </a:lnTo>
                  <a:lnTo>
                    <a:pt x="3128708" y="3073400"/>
                  </a:lnTo>
                  <a:lnTo>
                    <a:pt x="3123904" y="3022600"/>
                  </a:lnTo>
                  <a:lnTo>
                    <a:pt x="3110128" y="2984500"/>
                  </a:lnTo>
                  <a:lnTo>
                    <a:pt x="3088336" y="2946400"/>
                  </a:lnTo>
                  <a:lnTo>
                    <a:pt x="3059483" y="2908300"/>
                  </a:lnTo>
                  <a:lnTo>
                    <a:pt x="3024527" y="2870200"/>
                  </a:lnTo>
                  <a:lnTo>
                    <a:pt x="2984422" y="2857500"/>
                  </a:lnTo>
                  <a:lnTo>
                    <a:pt x="2940124" y="2844800"/>
                  </a:lnTo>
                  <a:lnTo>
                    <a:pt x="2892590" y="2832100"/>
                  </a:lnTo>
                  <a:lnTo>
                    <a:pt x="2846671" y="2832100"/>
                  </a:lnTo>
                  <a:lnTo>
                    <a:pt x="2809136" y="2806700"/>
                  </a:lnTo>
                  <a:lnTo>
                    <a:pt x="2783810" y="2768600"/>
                  </a:lnTo>
                  <a:lnTo>
                    <a:pt x="2774518" y="2717800"/>
                  </a:lnTo>
                  <a:lnTo>
                    <a:pt x="2783810" y="2667000"/>
                  </a:lnTo>
                  <a:lnTo>
                    <a:pt x="2809136" y="2628900"/>
                  </a:lnTo>
                  <a:lnTo>
                    <a:pt x="2846671" y="2603500"/>
                  </a:lnTo>
                  <a:lnTo>
                    <a:pt x="3097773" y="2603500"/>
                  </a:lnTo>
                  <a:lnTo>
                    <a:pt x="3090979" y="2590800"/>
                  </a:lnTo>
                  <a:lnTo>
                    <a:pt x="3063946" y="2552700"/>
                  </a:lnTo>
                  <a:lnTo>
                    <a:pt x="3031131" y="2527300"/>
                  </a:lnTo>
                  <a:lnTo>
                    <a:pt x="2993399" y="2501900"/>
                  </a:lnTo>
                  <a:lnTo>
                    <a:pt x="2951619" y="2489200"/>
                  </a:lnTo>
                  <a:lnTo>
                    <a:pt x="2951619" y="2362200"/>
                  </a:lnTo>
                  <a:close/>
                </a:path>
                <a:path w="3660140" h="3657600">
                  <a:moveTo>
                    <a:pt x="1404763" y="2603500"/>
                  </a:moveTo>
                  <a:lnTo>
                    <a:pt x="1310723" y="2603500"/>
                  </a:lnTo>
                  <a:lnTo>
                    <a:pt x="1268434" y="2628900"/>
                  </a:lnTo>
                  <a:lnTo>
                    <a:pt x="1232579" y="2654300"/>
                  </a:lnTo>
                  <a:lnTo>
                    <a:pt x="1204860" y="2692400"/>
                  </a:lnTo>
                  <a:lnTo>
                    <a:pt x="1186981" y="2730500"/>
                  </a:lnTo>
                  <a:lnTo>
                    <a:pt x="1180642" y="2781300"/>
                  </a:lnTo>
                  <a:lnTo>
                    <a:pt x="1186981" y="2819400"/>
                  </a:lnTo>
                  <a:lnTo>
                    <a:pt x="1204860" y="2870200"/>
                  </a:lnTo>
                  <a:lnTo>
                    <a:pt x="1232579" y="2908300"/>
                  </a:lnTo>
                  <a:lnTo>
                    <a:pt x="1268434" y="2933700"/>
                  </a:lnTo>
                  <a:lnTo>
                    <a:pt x="1310723" y="2946400"/>
                  </a:lnTo>
                  <a:lnTo>
                    <a:pt x="1357744" y="2959100"/>
                  </a:lnTo>
                  <a:lnTo>
                    <a:pt x="1404763" y="2946400"/>
                  </a:lnTo>
                  <a:lnTo>
                    <a:pt x="1447050" y="2933700"/>
                  </a:lnTo>
                  <a:lnTo>
                    <a:pt x="1482902" y="2908300"/>
                  </a:lnTo>
                  <a:lnTo>
                    <a:pt x="1510618" y="2870200"/>
                  </a:lnTo>
                  <a:lnTo>
                    <a:pt x="1524026" y="2832100"/>
                  </a:lnTo>
                  <a:lnTo>
                    <a:pt x="1334799" y="2832100"/>
                  </a:lnTo>
                  <a:lnTo>
                    <a:pt x="1316032" y="2819400"/>
                  </a:lnTo>
                  <a:lnTo>
                    <a:pt x="1303364" y="2794000"/>
                  </a:lnTo>
                  <a:lnTo>
                    <a:pt x="1298714" y="2781300"/>
                  </a:lnTo>
                  <a:lnTo>
                    <a:pt x="1303364" y="2755900"/>
                  </a:lnTo>
                  <a:lnTo>
                    <a:pt x="1316032" y="2730500"/>
                  </a:lnTo>
                  <a:lnTo>
                    <a:pt x="1334799" y="2717800"/>
                  </a:lnTo>
                  <a:lnTo>
                    <a:pt x="1522536" y="2717800"/>
                  </a:lnTo>
                  <a:lnTo>
                    <a:pt x="1510618" y="2692400"/>
                  </a:lnTo>
                  <a:lnTo>
                    <a:pt x="1482902" y="2654300"/>
                  </a:lnTo>
                  <a:lnTo>
                    <a:pt x="1447050" y="2628900"/>
                  </a:lnTo>
                  <a:lnTo>
                    <a:pt x="1404763" y="2603500"/>
                  </a:lnTo>
                  <a:close/>
                </a:path>
                <a:path w="3660140" h="3657600">
                  <a:moveTo>
                    <a:pt x="2479370" y="2832100"/>
                  </a:moveTo>
                  <a:lnTo>
                    <a:pt x="2361298" y="2832100"/>
                  </a:lnTo>
                  <a:lnTo>
                    <a:pt x="2361298" y="2959100"/>
                  </a:lnTo>
                  <a:lnTo>
                    <a:pt x="2479370" y="2959100"/>
                  </a:lnTo>
                  <a:lnTo>
                    <a:pt x="2479370" y="2832100"/>
                  </a:lnTo>
                  <a:close/>
                </a:path>
                <a:path w="3660140" h="3657600">
                  <a:moveTo>
                    <a:pt x="3423869" y="2832100"/>
                  </a:moveTo>
                  <a:lnTo>
                    <a:pt x="3305797" y="2832100"/>
                  </a:lnTo>
                  <a:lnTo>
                    <a:pt x="3305797" y="2959100"/>
                  </a:lnTo>
                  <a:lnTo>
                    <a:pt x="3423869" y="2959100"/>
                  </a:lnTo>
                  <a:lnTo>
                    <a:pt x="3423869" y="2832100"/>
                  </a:lnTo>
                  <a:close/>
                </a:path>
                <a:path w="3660140" h="3657600">
                  <a:moveTo>
                    <a:pt x="1434350" y="2146300"/>
                  </a:moveTo>
                  <a:lnTo>
                    <a:pt x="725957" y="2857500"/>
                  </a:lnTo>
                  <a:lnTo>
                    <a:pt x="809434" y="2933700"/>
                  </a:lnTo>
                  <a:lnTo>
                    <a:pt x="1517840" y="2222500"/>
                  </a:lnTo>
                  <a:lnTo>
                    <a:pt x="1434350" y="2146300"/>
                  </a:lnTo>
                  <a:close/>
                </a:path>
                <a:path w="3660140" h="3657600">
                  <a:moveTo>
                    <a:pt x="1522536" y="2717800"/>
                  </a:moveTo>
                  <a:lnTo>
                    <a:pt x="1380694" y="2717800"/>
                  </a:lnTo>
                  <a:lnTo>
                    <a:pt x="1399460" y="2730500"/>
                  </a:lnTo>
                  <a:lnTo>
                    <a:pt x="1412126" y="2755900"/>
                  </a:lnTo>
                  <a:lnTo>
                    <a:pt x="1416773" y="2781300"/>
                  </a:lnTo>
                  <a:lnTo>
                    <a:pt x="1412126" y="2794000"/>
                  </a:lnTo>
                  <a:lnTo>
                    <a:pt x="1399460" y="2819400"/>
                  </a:lnTo>
                  <a:lnTo>
                    <a:pt x="1380694" y="2832100"/>
                  </a:lnTo>
                  <a:lnTo>
                    <a:pt x="1524026" y="2832100"/>
                  </a:lnTo>
                  <a:lnTo>
                    <a:pt x="1528495" y="2819400"/>
                  </a:lnTo>
                  <a:lnTo>
                    <a:pt x="1534833" y="2781300"/>
                  </a:lnTo>
                  <a:lnTo>
                    <a:pt x="1528495" y="2730500"/>
                  </a:lnTo>
                  <a:lnTo>
                    <a:pt x="1522536" y="2717800"/>
                  </a:lnTo>
                  <a:close/>
                </a:path>
                <a:path w="3660140" h="3657600">
                  <a:moveTo>
                    <a:pt x="3097773" y="2603500"/>
                  </a:moveTo>
                  <a:lnTo>
                    <a:pt x="2938500" y="2603500"/>
                  </a:lnTo>
                  <a:lnTo>
                    <a:pt x="2976032" y="2628900"/>
                  </a:lnTo>
                  <a:lnTo>
                    <a:pt x="3001357" y="2667000"/>
                  </a:lnTo>
                  <a:lnTo>
                    <a:pt x="3010649" y="2717800"/>
                  </a:lnTo>
                  <a:lnTo>
                    <a:pt x="3128708" y="2717800"/>
                  </a:lnTo>
                  <a:lnTo>
                    <a:pt x="3124227" y="2667000"/>
                  </a:lnTo>
                  <a:lnTo>
                    <a:pt x="3111362" y="2628900"/>
                  </a:lnTo>
                  <a:lnTo>
                    <a:pt x="3097773" y="2603500"/>
                  </a:lnTo>
                  <a:close/>
                </a:path>
                <a:path w="3660140" h="3657600">
                  <a:moveTo>
                    <a:pt x="885482" y="2120900"/>
                  </a:moveTo>
                  <a:lnTo>
                    <a:pt x="838462" y="2133600"/>
                  </a:lnTo>
                  <a:lnTo>
                    <a:pt x="796175" y="2146300"/>
                  </a:lnTo>
                  <a:lnTo>
                    <a:pt x="760323" y="2184400"/>
                  </a:lnTo>
                  <a:lnTo>
                    <a:pt x="732607" y="2209800"/>
                  </a:lnTo>
                  <a:lnTo>
                    <a:pt x="714730" y="2260600"/>
                  </a:lnTo>
                  <a:lnTo>
                    <a:pt x="708393" y="2298700"/>
                  </a:lnTo>
                  <a:lnTo>
                    <a:pt x="714730" y="2349500"/>
                  </a:lnTo>
                  <a:lnTo>
                    <a:pt x="732607" y="2387600"/>
                  </a:lnTo>
                  <a:lnTo>
                    <a:pt x="760323" y="2425700"/>
                  </a:lnTo>
                  <a:lnTo>
                    <a:pt x="796175" y="2451100"/>
                  </a:lnTo>
                  <a:lnTo>
                    <a:pt x="838462" y="2476500"/>
                  </a:lnTo>
                  <a:lnTo>
                    <a:pt x="932507" y="2476500"/>
                  </a:lnTo>
                  <a:lnTo>
                    <a:pt x="974797" y="2451100"/>
                  </a:lnTo>
                  <a:lnTo>
                    <a:pt x="1010651" y="2425700"/>
                  </a:lnTo>
                  <a:lnTo>
                    <a:pt x="1038368" y="2387600"/>
                  </a:lnTo>
                  <a:lnTo>
                    <a:pt x="1050286" y="2362200"/>
                  </a:lnTo>
                  <a:lnTo>
                    <a:pt x="862537" y="2362200"/>
                  </a:lnTo>
                  <a:lnTo>
                    <a:pt x="843770" y="2349500"/>
                  </a:lnTo>
                  <a:lnTo>
                    <a:pt x="831102" y="2324100"/>
                  </a:lnTo>
                  <a:lnTo>
                    <a:pt x="826452" y="2298700"/>
                  </a:lnTo>
                  <a:lnTo>
                    <a:pt x="831102" y="2286000"/>
                  </a:lnTo>
                  <a:lnTo>
                    <a:pt x="843770" y="2260600"/>
                  </a:lnTo>
                  <a:lnTo>
                    <a:pt x="862537" y="2247900"/>
                  </a:lnTo>
                  <a:lnTo>
                    <a:pt x="1051776" y="2247900"/>
                  </a:lnTo>
                  <a:lnTo>
                    <a:pt x="1038368" y="2209800"/>
                  </a:lnTo>
                  <a:lnTo>
                    <a:pt x="1010651" y="2184400"/>
                  </a:lnTo>
                  <a:lnTo>
                    <a:pt x="974797" y="2146300"/>
                  </a:lnTo>
                  <a:lnTo>
                    <a:pt x="932507" y="2133600"/>
                  </a:lnTo>
                  <a:lnTo>
                    <a:pt x="885482" y="2120900"/>
                  </a:lnTo>
                  <a:close/>
                </a:path>
                <a:path w="3660140" h="3657600">
                  <a:moveTo>
                    <a:pt x="3658740" y="1892300"/>
                  </a:moveTo>
                  <a:lnTo>
                    <a:pt x="3540569" y="1892300"/>
                  </a:lnTo>
                  <a:lnTo>
                    <a:pt x="3538208" y="1943100"/>
                  </a:lnTo>
                  <a:lnTo>
                    <a:pt x="3534450" y="1993900"/>
                  </a:lnTo>
                  <a:lnTo>
                    <a:pt x="3529296" y="2032000"/>
                  </a:lnTo>
                  <a:lnTo>
                    <a:pt x="3522750" y="2082800"/>
                  </a:lnTo>
                  <a:lnTo>
                    <a:pt x="3514812" y="2133600"/>
                  </a:lnTo>
                  <a:lnTo>
                    <a:pt x="3505485" y="2184400"/>
                  </a:lnTo>
                  <a:lnTo>
                    <a:pt x="3494772" y="2235200"/>
                  </a:lnTo>
                  <a:lnTo>
                    <a:pt x="3482675" y="2273300"/>
                  </a:lnTo>
                  <a:lnTo>
                    <a:pt x="3469195" y="2324100"/>
                  </a:lnTo>
                  <a:lnTo>
                    <a:pt x="3454336" y="2374900"/>
                  </a:lnTo>
                  <a:lnTo>
                    <a:pt x="3577594" y="2374900"/>
                  </a:lnTo>
                  <a:lnTo>
                    <a:pt x="3588741" y="2336800"/>
                  </a:lnTo>
                  <a:lnTo>
                    <a:pt x="3602212" y="2286000"/>
                  </a:lnTo>
                  <a:lnTo>
                    <a:pt x="3614287" y="2235200"/>
                  </a:lnTo>
                  <a:lnTo>
                    <a:pt x="3624960" y="2184400"/>
                  </a:lnTo>
                  <a:lnTo>
                    <a:pt x="3634226" y="2133600"/>
                  </a:lnTo>
                  <a:lnTo>
                    <a:pt x="3642080" y="2082800"/>
                  </a:lnTo>
                  <a:lnTo>
                    <a:pt x="3648518" y="2032000"/>
                  </a:lnTo>
                  <a:lnTo>
                    <a:pt x="3653534" y="1981200"/>
                  </a:lnTo>
                  <a:lnTo>
                    <a:pt x="3657123" y="1930400"/>
                  </a:lnTo>
                  <a:lnTo>
                    <a:pt x="3658740" y="1892300"/>
                  </a:lnTo>
                  <a:close/>
                </a:path>
                <a:path w="3660140" h="3657600">
                  <a:moveTo>
                    <a:pt x="1051776" y="2247900"/>
                  </a:moveTo>
                  <a:lnTo>
                    <a:pt x="908432" y="2247900"/>
                  </a:lnTo>
                  <a:lnTo>
                    <a:pt x="927198" y="2260600"/>
                  </a:lnTo>
                  <a:lnTo>
                    <a:pt x="939863" y="2286000"/>
                  </a:lnTo>
                  <a:lnTo>
                    <a:pt x="944511" y="2298700"/>
                  </a:lnTo>
                  <a:lnTo>
                    <a:pt x="939863" y="2324100"/>
                  </a:lnTo>
                  <a:lnTo>
                    <a:pt x="927198" y="2349500"/>
                  </a:lnTo>
                  <a:lnTo>
                    <a:pt x="908432" y="2362200"/>
                  </a:lnTo>
                  <a:lnTo>
                    <a:pt x="1050286" y="2362200"/>
                  </a:lnTo>
                  <a:lnTo>
                    <a:pt x="1056246" y="2349500"/>
                  </a:lnTo>
                  <a:lnTo>
                    <a:pt x="1062583" y="2298700"/>
                  </a:lnTo>
                  <a:lnTo>
                    <a:pt x="1056246" y="2260600"/>
                  </a:lnTo>
                  <a:lnTo>
                    <a:pt x="1051776" y="2247900"/>
                  </a:lnTo>
                  <a:close/>
                </a:path>
                <a:path w="3660140" h="3657600">
                  <a:moveTo>
                    <a:pt x="2892590" y="2120900"/>
                  </a:moveTo>
                  <a:lnTo>
                    <a:pt x="2844130" y="2133600"/>
                  </a:lnTo>
                  <a:lnTo>
                    <a:pt x="2943383" y="2133600"/>
                  </a:lnTo>
                  <a:lnTo>
                    <a:pt x="2892590" y="2120900"/>
                  </a:lnTo>
                  <a:close/>
                </a:path>
                <a:path w="3660140" h="3657600">
                  <a:moveTo>
                    <a:pt x="1889036" y="114300"/>
                  </a:moveTo>
                  <a:lnTo>
                    <a:pt x="1770964" y="114300"/>
                  </a:lnTo>
                  <a:lnTo>
                    <a:pt x="1770964" y="1765300"/>
                  </a:lnTo>
                  <a:lnTo>
                    <a:pt x="1972500" y="1765300"/>
                  </a:lnTo>
                  <a:lnTo>
                    <a:pt x="2048929" y="1689100"/>
                  </a:lnTo>
                  <a:lnTo>
                    <a:pt x="1889036" y="1689100"/>
                  </a:lnTo>
                  <a:lnTo>
                    <a:pt x="1889036" y="1320800"/>
                  </a:lnTo>
                  <a:lnTo>
                    <a:pt x="2055580" y="1155700"/>
                  </a:lnTo>
                  <a:lnTo>
                    <a:pt x="1889036" y="1155700"/>
                  </a:lnTo>
                  <a:lnTo>
                    <a:pt x="1889036" y="787400"/>
                  </a:lnTo>
                  <a:lnTo>
                    <a:pt x="2053963" y="622300"/>
                  </a:lnTo>
                  <a:lnTo>
                    <a:pt x="1889036" y="622300"/>
                  </a:lnTo>
                  <a:lnTo>
                    <a:pt x="1889036" y="114300"/>
                  </a:lnTo>
                  <a:close/>
                </a:path>
                <a:path w="3660140" h="3657600">
                  <a:moveTo>
                    <a:pt x="2496654" y="1612900"/>
                  </a:moveTo>
                  <a:lnTo>
                    <a:pt x="2336850" y="1765300"/>
                  </a:lnTo>
                  <a:lnTo>
                    <a:pt x="2503792" y="1765300"/>
                  </a:lnTo>
                  <a:lnTo>
                    <a:pt x="2580131" y="1689100"/>
                  </a:lnTo>
                  <a:lnTo>
                    <a:pt x="2496654" y="1612900"/>
                  </a:lnTo>
                  <a:close/>
                </a:path>
                <a:path w="3660140" h="3657600">
                  <a:moveTo>
                    <a:pt x="3442694" y="965200"/>
                  </a:moveTo>
                  <a:lnTo>
                    <a:pt x="3307638" y="965200"/>
                  </a:lnTo>
                  <a:lnTo>
                    <a:pt x="3334390" y="1016000"/>
                  </a:lnTo>
                  <a:lnTo>
                    <a:pt x="3359660" y="1066800"/>
                  </a:lnTo>
                  <a:lnTo>
                    <a:pt x="3383426" y="1104900"/>
                  </a:lnTo>
                  <a:lnTo>
                    <a:pt x="3405666" y="1155700"/>
                  </a:lnTo>
                  <a:lnTo>
                    <a:pt x="3426358" y="1206500"/>
                  </a:lnTo>
                  <a:lnTo>
                    <a:pt x="2868142" y="1765300"/>
                  </a:lnTo>
                  <a:lnTo>
                    <a:pt x="3035084" y="1765300"/>
                  </a:lnTo>
                  <a:lnTo>
                    <a:pt x="3469208" y="1333500"/>
                  </a:lnTo>
                  <a:lnTo>
                    <a:pt x="3591333" y="1333500"/>
                  </a:lnTo>
                  <a:lnTo>
                    <a:pt x="3588285" y="1320800"/>
                  </a:lnTo>
                  <a:lnTo>
                    <a:pt x="3575018" y="1282700"/>
                  </a:lnTo>
                  <a:lnTo>
                    <a:pt x="3560692" y="1231900"/>
                  </a:lnTo>
                  <a:lnTo>
                    <a:pt x="3545322" y="1193800"/>
                  </a:lnTo>
                  <a:lnTo>
                    <a:pt x="3528924" y="1143000"/>
                  </a:lnTo>
                  <a:lnTo>
                    <a:pt x="3511513" y="1104900"/>
                  </a:lnTo>
                  <a:lnTo>
                    <a:pt x="3493103" y="1066800"/>
                  </a:lnTo>
                  <a:lnTo>
                    <a:pt x="3473711" y="1028700"/>
                  </a:lnTo>
                  <a:lnTo>
                    <a:pt x="3453351" y="990600"/>
                  </a:lnTo>
                  <a:lnTo>
                    <a:pt x="3442694" y="965200"/>
                  </a:lnTo>
                  <a:close/>
                </a:path>
                <a:path w="3660140" h="3657600">
                  <a:moveTo>
                    <a:pt x="3591333" y="1333500"/>
                  </a:moveTo>
                  <a:lnTo>
                    <a:pt x="3469208" y="1333500"/>
                  </a:lnTo>
                  <a:lnTo>
                    <a:pt x="3482460" y="1384300"/>
                  </a:lnTo>
                  <a:lnTo>
                    <a:pt x="3494418" y="1435100"/>
                  </a:lnTo>
                  <a:lnTo>
                    <a:pt x="3505065" y="1473200"/>
                  </a:lnTo>
                  <a:lnTo>
                    <a:pt x="3514383" y="1524000"/>
                  </a:lnTo>
                  <a:lnTo>
                    <a:pt x="3522357" y="1574800"/>
                  </a:lnTo>
                  <a:lnTo>
                    <a:pt x="3528969" y="1625600"/>
                  </a:lnTo>
                  <a:lnTo>
                    <a:pt x="3534203" y="1676400"/>
                  </a:lnTo>
                  <a:lnTo>
                    <a:pt x="3538041" y="1727200"/>
                  </a:lnTo>
                  <a:lnTo>
                    <a:pt x="3540467" y="1765300"/>
                  </a:lnTo>
                  <a:lnTo>
                    <a:pt x="3658767" y="1765300"/>
                  </a:lnTo>
                  <a:lnTo>
                    <a:pt x="3654483" y="1689100"/>
                  </a:lnTo>
                  <a:lnTo>
                    <a:pt x="3650233" y="1638300"/>
                  </a:lnTo>
                  <a:lnTo>
                    <a:pt x="3644803" y="1587500"/>
                  </a:lnTo>
                  <a:lnTo>
                    <a:pt x="3638208" y="1549400"/>
                  </a:lnTo>
                  <a:lnTo>
                    <a:pt x="3630462" y="1498600"/>
                  </a:lnTo>
                  <a:lnTo>
                    <a:pt x="3621582" y="1460500"/>
                  </a:lnTo>
                  <a:lnTo>
                    <a:pt x="3611582" y="1409700"/>
                  </a:lnTo>
                  <a:lnTo>
                    <a:pt x="3600478" y="1371600"/>
                  </a:lnTo>
                  <a:lnTo>
                    <a:pt x="3591333" y="1333500"/>
                  </a:lnTo>
                  <a:close/>
                </a:path>
                <a:path w="3660140" h="3657600">
                  <a:moveTo>
                    <a:pt x="2991130" y="419100"/>
                  </a:moveTo>
                  <a:lnTo>
                    <a:pt x="2795181" y="419100"/>
                  </a:lnTo>
                  <a:lnTo>
                    <a:pt x="2837583" y="444500"/>
                  </a:lnTo>
                  <a:lnTo>
                    <a:pt x="2878999" y="469900"/>
                  </a:lnTo>
                  <a:lnTo>
                    <a:pt x="2919421" y="508000"/>
                  </a:lnTo>
                  <a:lnTo>
                    <a:pt x="2958841" y="546100"/>
                  </a:lnTo>
                  <a:lnTo>
                    <a:pt x="2997250" y="571500"/>
                  </a:lnTo>
                  <a:lnTo>
                    <a:pt x="1889036" y="1689100"/>
                  </a:lnTo>
                  <a:lnTo>
                    <a:pt x="2048929" y="1689100"/>
                  </a:lnTo>
                  <a:lnTo>
                    <a:pt x="3080715" y="660400"/>
                  </a:lnTo>
                  <a:lnTo>
                    <a:pt x="3238531" y="660400"/>
                  </a:lnTo>
                  <a:lnTo>
                    <a:pt x="3229069" y="647700"/>
                  </a:lnTo>
                  <a:lnTo>
                    <a:pt x="3199867" y="609600"/>
                  </a:lnTo>
                  <a:lnTo>
                    <a:pt x="3169865" y="584200"/>
                  </a:lnTo>
                  <a:lnTo>
                    <a:pt x="3139077" y="546100"/>
                  </a:lnTo>
                  <a:lnTo>
                    <a:pt x="3107519" y="520700"/>
                  </a:lnTo>
                  <a:lnTo>
                    <a:pt x="3075205" y="482600"/>
                  </a:lnTo>
                  <a:lnTo>
                    <a:pt x="3042152" y="457200"/>
                  </a:lnTo>
                  <a:lnTo>
                    <a:pt x="3008374" y="431800"/>
                  </a:lnTo>
                  <a:lnTo>
                    <a:pt x="2991130" y="419100"/>
                  </a:lnTo>
                  <a:close/>
                </a:path>
                <a:path w="3660140" h="3657600">
                  <a:moveTo>
                    <a:pt x="3238531" y="660400"/>
                  </a:moveTo>
                  <a:lnTo>
                    <a:pt x="3080715" y="660400"/>
                  </a:lnTo>
                  <a:lnTo>
                    <a:pt x="3115512" y="698500"/>
                  </a:lnTo>
                  <a:lnTo>
                    <a:pt x="3149179" y="736600"/>
                  </a:lnTo>
                  <a:lnTo>
                    <a:pt x="3181676" y="774700"/>
                  </a:lnTo>
                  <a:lnTo>
                    <a:pt x="3212966" y="825500"/>
                  </a:lnTo>
                  <a:lnTo>
                    <a:pt x="3243008" y="863600"/>
                  </a:lnTo>
                  <a:lnTo>
                    <a:pt x="2583662" y="1524000"/>
                  </a:lnTo>
                  <a:lnTo>
                    <a:pt x="2667139" y="1612900"/>
                  </a:lnTo>
                  <a:lnTo>
                    <a:pt x="3307638" y="965200"/>
                  </a:lnTo>
                  <a:lnTo>
                    <a:pt x="3442694" y="965200"/>
                  </a:lnTo>
                  <a:lnTo>
                    <a:pt x="3409788" y="901700"/>
                  </a:lnTo>
                  <a:lnTo>
                    <a:pt x="3386616" y="863600"/>
                  </a:lnTo>
                  <a:lnTo>
                    <a:pt x="3362537" y="825500"/>
                  </a:lnTo>
                  <a:lnTo>
                    <a:pt x="3337566" y="787400"/>
                  </a:lnTo>
                  <a:lnTo>
                    <a:pt x="3311719" y="749300"/>
                  </a:lnTo>
                  <a:lnTo>
                    <a:pt x="3285010" y="723900"/>
                  </a:lnTo>
                  <a:lnTo>
                    <a:pt x="3257455" y="685800"/>
                  </a:lnTo>
                  <a:lnTo>
                    <a:pt x="3238531" y="660400"/>
                  </a:lnTo>
                  <a:close/>
                </a:path>
                <a:path w="3660140" h="3657600">
                  <a:moveTo>
                    <a:pt x="472262" y="965200"/>
                  </a:moveTo>
                  <a:lnTo>
                    <a:pt x="354190" y="965200"/>
                  </a:lnTo>
                  <a:lnTo>
                    <a:pt x="354190" y="1536700"/>
                  </a:lnTo>
                  <a:lnTo>
                    <a:pt x="1652904" y="1536700"/>
                  </a:lnTo>
                  <a:lnTo>
                    <a:pt x="1652904" y="1422400"/>
                  </a:lnTo>
                  <a:lnTo>
                    <a:pt x="472262" y="1422400"/>
                  </a:lnTo>
                  <a:lnTo>
                    <a:pt x="472262" y="965200"/>
                  </a:lnTo>
                  <a:close/>
                </a:path>
                <a:path w="3660140" h="3657600">
                  <a:moveTo>
                    <a:pt x="708393" y="114300"/>
                  </a:moveTo>
                  <a:lnTo>
                    <a:pt x="590321" y="114300"/>
                  </a:lnTo>
                  <a:lnTo>
                    <a:pt x="590321" y="1422400"/>
                  </a:lnTo>
                  <a:lnTo>
                    <a:pt x="708393" y="1422400"/>
                  </a:lnTo>
                  <a:lnTo>
                    <a:pt x="708393" y="355600"/>
                  </a:lnTo>
                  <a:lnTo>
                    <a:pt x="966724" y="355600"/>
                  </a:lnTo>
                  <a:lnTo>
                    <a:pt x="1034039" y="317500"/>
                  </a:lnTo>
                  <a:lnTo>
                    <a:pt x="1126151" y="266700"/>
                  </a:lnTo>
                  <a:lnTo>
                    <a:pt x="1173100" y="241300"/>
                  </a:lnTo>
                  <a:lnTo>
                    <a:pt x="1220602" y="228600"/>
                  </a:lnTo>
                  <a:lnTo>
                    <a:pt x="708393" y="228600"/>
                  </a:lnTo>
                  <a:lnTo>
                    <a:pt x="708393" y="114300"/>
                  </a:lnTo>
                  <a:close/>
                </a:path>
                <a:path w="3660140" h="3657600">
                  <a:moveTo>
                    <a:pt x="966724" y="355600"/>
                  </a:moveTo>
                  <a:lnTo>
                    <a:pt x="826452" y="355600"/>
                  </a:lnTo>
                  <a:lnTo>
                    <a:pt x="826452" y="1422400"/>
                  </a:lnTo>
                  <a:lnTo>
                    <a:pt x="944511" y="1422400"/>
                  </a:lnTo>
                  <a:lnTo>
                    <a:pt x="944511" y="584200"/>
                  </a:lnTo>
                  <a:lnTo>
                    <a:pt x="1180642" y="584200"/>
                  </a:lnTo>
                  <a:lnTo>
                    <a:pt x="1180642" y="469900"/>
                  </a:lnTo>
                  <a:lnTo>
                    <a:pt x="944511" y="469900"/>
                  </a:lnTo>
                  <a:lnTo>
                    <a:pt x="944511" y="368300"/>
                  </a:lnTo>
                  <a:lnTo>
                    <a:pt x="966724" y="355600"/>
                  </a:lnTo>
                  <a:close/>
                </a:path>
                <a:path w="3660140" h="3657600">
                  <a:moveTo>
                    <a:pt x="1180642" y="584200"/>
                  </a:moveTo>
                  <a:lnTo>
                    <a:pt x="1062583" y="584200"/>
                  </a:lnTo>
                  <a:lnTo>
                    <a:pt x="1062583" y="1422400"/>
                  </a:lnTo>
                  <a:lnTo>
                    <a:pt x="1180642" y="1422400"/>
                  </a:lnTo>
                  <a:lnTo>
                    <a:pt x="1180642" y="825500"/>
                  </a:lnTo>
                  <a:lnTo>
                    <a:pt x="1416773" y="825500"/>
                  </a:lnTo>
                  <a:lnTo>
                    <a:pt x="1416773" y="711200"/>
                  </a:lnTo>
                  <a:lnTo>
                    <a:pt x="1180642" y="711200"/>
                  </a:lnTo>
                  <a:lnTo>
                    <a:pt x="1180642" y="584200"/>
                  </a:lnTo>
                  <a:close/>
                </a:path>
                <a:path w="3660140" h="3657600">
                  <a:moveTo>
                    <a:pt x="1416773" y="825500"/>
                  </a:moveTo>
                  <a:lnTo>
                    <a:pt x="1298714" y="825500"/>
                  </a:lnTo>
                  <a:lnTo>
                    <a:pt x="1298714" y="1422400"/>
                  </a:lnTo>
                  <a:lnTo>
                    <a:pt x="1416773" y="1422400"/>
                  </a:lnTo>
                  <a:lnTo>
                    <a:pt x="1416773" y="1066800"/>
                  </a:lnTo>
                  <a:lnTo>
                    <a:pt x="1652904" y="1066800"/>
                  </a:lnTo>
                  <a:lnTo>
                    <a:pt x="1652904" y="939800"/>
                  </a:lnTo>
                  <a:lnTo>
                    <a:pt x="1416773" y="939800"/>
                  </a:lnTo>
                  <a:lnTo>
                    <a:pt x="1416773" y="825500"/>
                  </a:lnTo>
                  <a:close/>
                </a:path>
                <a:path w="3660140" h="3657600">
                  <a:moveTo>
                    <a:pt x="1652904" y="1066800"/>
                  </a:moveTo>
                  <a:lnTo>
                    <a:pt x="1534833" y="1066800"/>
                  </a:lnTo>
                  <a:lnTo>
                    <a:pt x="1534833" y="1422400"/>
                  </a:lnTo>
                  <a:lnTo>
                    <a:pt x="1652904" y="1422400"/>
                  </a:lnTo>
                  <a:lnTo>
                    <a:pt x="1652904" y="1066800"/>
                  </a:lnTo>
                  <a:close/>
                </a:path>
                <a:path w="3660140" h="3657600">
                  <a:moveTo>
                    <a:pt x="2522981" y="520700"/>
                  </a:moveTo>
                  <a:lnTo>
                    <a:pt x="1889036" y="1155700"/>
                  </a:lnTo>
                  <a:lnTo>
                    <a:pt x="2055580" y="1155700"/>
                  </a:lnTo>
                  <a:lnTo>
                    <a:pt x="2606459" y="609600"/>
                  </a:lnTo>
                  <a:lnTo>
                    <a:pt x="2522981" y="520700"/>
                  </a:lnTo>
                  <a:close/>
                </a:path>
                <a:path w="3660140" h="3657600">
                  <a:moveTo>
                    <a:pt x="2467890" y="114300"/>
                  </a:moveTo>
                  <a:lnTo>
                    <a:pt x="1938987" y="114300"/>
                  </a:lnTo>
                  <a:lnTo>
                    <a:pt x="1988555" y="127000"/>
                  </a:lnTo>
                  <a:lnTo>
                    <a:pt x="2037722" y="127000"/>
                  </a:lnTo>
                  <a:lnTo>
                    <a:pt x="2086467" y="139700"/>
                  </a:lnTo>
                  <a:lnTo>
                    <a:pt x="2134769" y="139700"/>
                  </a:lnTo>
                  <a:lnTo>
                    <a:pt x="2323160" y="190500"/>
                  </a:lnTo>
                  <a:lnTo>
                    <a:pt x="1889036" y="622300"/>
                  </a:lnTo>
                  <a:lnTo>
                    <a:pt x="2053963" y="622300"/>
                  </a:lnTo>
                  <a:lnTo>
                    <a:pt x="2447251" y="228600"/>
                  </a:lnTo>
                  <a:lnTo>
                    <a:pt x="2713882" y="228600"/>
                  </a:lnTo>
                  <a:lnTo>
                    <a:pt x="2634075" y="177800"/>
                  </a:lnTo>
                  <a:lnTo>
                    <a:pt x="2593327" y="165100"/>
                  </a:lnTo>
                  <a:lnTo>
                    <a:pt x="2552037" y="139700"/>
                  </a:lnTo>
                  <a:lnTo>
                    <a:pt x="2467890" y="114300"/>
                  </a:lnTo>
                  <a:close/>
                </a:path>
                <a:path w="3660140" h="3657600">
                  <a:moveTo>
                    <a:pt x="2713882" y="228600"/>
                  </a:moveTo>
                  <a:lnTo>
                    <a:pt x="2447251" y="228600"/>
                  </a:lnTo>
                  <a:lnTo>
                    <a:pt x="2548096" y="279400"/>
                  </a:lnTo>
                  <a:lnTo>
                    <a:pt x="2597246" y="292100"/>
                  </a:lnTo>
                  <a:lnTo>
                    <a:pt x="2645512" y="317500"/>
                  </a:lnTo>
                  <a:lnTo>
                    <a:pt x="2692869" y="355600"/>
                  </a:lnTo>
                  <a:lnTo>
                    <a:pt x="2597772" y="444500"/>
                  </a:lnTo>
                  <a:lnTo>
                    <a:pt x="2681249" y="533400"/>
                  </a:lnTo>
                  <a:lnTo>
                    <a:pt x="2795181" y="419100"/>
                  </a:lnTo>
                  <a:lnTo>
                    <a:pt x="2991130" y="419100"/>
                  </a:lnTo>
                  <a:lnTo>
                    <a:pt x="2973886" y="406400"/>
                  </a:lnTo>
                  <a:lnTo>
                    <a:pt x="2938705" y="368300"/>
                  </a:lnTo>
                  <a:lnTo>
                    <a:pt x="2902843" y="342900"/>
                  </a:lnTo>
                  <a:lnTo>
                    <a:pt x="2866318" y="317500"/>
                  </a:lnTo>
                  <a:lnTo>
                    <a:pt x="2829145" y="292100"/>
                  </a:lnTo>
                  <a:lnTo>
                    <a:pt x="2791337" y="266700"/>
                  </a:lnTo>
                  <a:lnTo>
                    <a:pt x="2752911" y="241300"/>
                  </a:lnTo>
                  <a:lnTo>
                    <a:pt x="2713882" y="228600"/>
                  </a:lnTo>
                  <a:close/>
                </a:path>
                <a:path w="3660140" h="3657600">
                  <a:moveTo>
                    <a:pt x="2112639" y="12700"/>
                  </a:moveTo>
                  <a:lnTo>
                    <a:pt x="1582433" y="12700"/>
                  </a:lnTo>
                  <a:lnTo>
                    <a:pt x="1533582" y="25400"/>
                  </a:lnTo>
                  <a:lnTo>
                    <a:pt x="1485008" y="25400"/>
                  </a:lnTo>
                  <a:lnTo>
                    <a:pt x="1247098" y="88900"/>
                  </a:lnTo>
                  <a:lnTo>
                    <a:pt x="1200672" y="114300"/>
                  </a:lnTo>
                  <a:lnTo>
                    <a:pt x="1109164" y="139700"/>
                  </a:lnTo>
                  <a:lnTo>
                    <a:pt x="975613" y="215900"/>
                  </a:lnTo>
                  <a:lnTo>
                    <a:pt x="932179" y="228600"/>
                  </a:lnTo>
                  <a:lnTo>
                    <a:pt x="1220602" y="228600"/>
                  </a:lnTo>
                  <a:lnTo>
                    <a:pt x="1268629" y="215900"/>
                  </a:lnTo>
                  <a:lnTo>
                    <a:pt x="1317148" y="190500"/>
                  </a:lnTo>
                  <a:lnTo>
                    <a:pt x="1515545" y="139700"/>
                  </a:lnTo>
                  <a:lnTo>
                    <a:pt x="1566070" y="139700"/>
                  </a:lnTo>
                  <a:lnTo>
                    <a:pt x="1616906" y="127000"/>
                  </a:lnTo>
                  <a:lnTo>
                    <a:pt x="1668020" y="127000"/>
                  </a:lnTo>
                  <a:lnTo>
                    <a:pt x="1719383" y="114300"/>
                  </a:lnTo>
                  <a:lnTo>
                    <a:pt x="2467890" y="114300"/>
                  </a:lnTo>
                  <a:lnTo>
                    <a:pt x="2425063" y="101600"/>
                  </a:lnTo>
                  <a:lnTo>
                    <a:pt x="2381755" y="76200"/>
                  </a:lnTo>
                  <a:lnTo>
                    <a:pt x="2293754" y="50800"/>
                  </a:lnTo>
                  <a:lnTo>
                    <a:pt x="2249091" y="50800"/>
                  </a:lnTo>
                  <a:lnTo>
                    <a:pt x="2112639" y="12700"/>
                  </a:lnTo>
                  <a:close/>
                </a:path>
                <a:path w="3660140" h="3657600">
                  <a:moveTo>
                    <a:pt x="1972807" y="0"/>
                  </a:moveTo>
                  <a:lnTo>
                    <a:pt x="1680868" y="0"/>
                  </a:lnTo>
                  <a:lnTo>
                    <a:pt x="1631536" y="12700"/>
                  </a:lnTo>
                  <a:lnTo>
                    <a:pt x="2019768" y="12700"/>
                  </a:lnTo>
                  <a:lnTo>
                    <a:pt x="1972807" y="0"/>
                  </a:lnTo>
                  <a:close/>
                </a:path>
              </a:pathLst>
            </a:custGeom>
            <a:solidFill>
              <a:srgbClr val="000000"/>
            </a:solidFill>
          </p:spPr>
          <p:txBody>
            <a:bodyPr wrap="square" lIns="0" tIns="0" rIns="0" bIns="0" rtlCol="0"/>
            <a:lstStyle/>
            <a:p>
              <a:endParaRPr/>
            </a:p>
          </p:txBody>
        </p:sp>
        <p:sp>
          <p:nvSpPr>
            <p:cNvPr id="10" name="3 Elipse"/>
            <p:cNvSpPr/>
            <p:nvPr userDrawn="1"/>
          </p:nvSpPr>
          <p:spPr>
            <a:xfrm>
              <a:off x="8136416" y="1512000"/>
              <a:ext cx="162000" cy="288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Y"/>
            </a:p>
          </p:txBody>
        </p:sp>
      </p:grpSp>
    </p:spTree>
    <p:extLst>
      <p:ext uri="{BB962C8B-B14F-4D97-AF65-F5344CB8AC3E}">
        <p14:creationId xmlns:p14="http://schemas.microsoft.com/office/powerpoint/2010/main" val="2582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grpSp>
        <p:nvGrpSpPr>
          <p:cNvPr id="3" name="object 3"/>
          <p:cNvGrpSpPr/>
          <p:nvPr userDrawn="1"/>
        </p:nvGrpSpPr>
        <p:grpSpPr>
          <a:xfrm rot="5400000">
            <a:off x="6354465" y="2265982"/>
            <a:ext cx="460800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395536" y="627535"/>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4"/>
          <p:cNvSpPr/>
          <p:nvPr userDrawn="1"/>
        </p:nvSpPr>
        <p:spPr>
          <a:xfrm rot="5400000">
            <a:off x="3727264" y="3723982"/>
            <a:ext cx="936000" cy="936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8" name="object 4"/>
          <p:cNvSpPr>
            <a:spLocks noChangeAspect="1"/>
          </p:cNvSpPr>
          <p:nvPr userDrawn="1"/>
        </p:nvSpPr>
        <p:spPr>
          <a:xfrm>
            <a:off x="501072" y="915566"/>
            <a:ext cx="1231737" cy="972016"/>
          </a:xfrm>
          <a:custGeom>
            <a:avLst/>
            <a:gdLst/>
            <a:ahLst/>
            <a:cxnLst/>
            <a:rect l="l" t="t" r="r" b="b"/>
            <a:pathLst>
              <a:path w="4667884" h="3683635">
                <a:moveTo>
                  <a:pt x="547014" y="273507"/>
                </a:moveTo>
                <a:lnTo>
                  <a:pt x="520319" y="209029"/>
                </a:lnTo>
                <a:lnTo>
                  <a:pt x="337985" y="26695"/>
                </a:lnTo>
                <a:lnTo>
                  <a:pt x="273507" y="0"/>
                </a:lnTo>
                <a:lnTo>
                  <a:pt x="239204" y="6680"/>
                </a:lnTo>
                <a:lnTo>
                  <a:pt x="209042" y="26695"/>
                </a:lnTo>
                <a:lnTo>
                  <a:pt x="26708" y="209029"/>
                </a:lnTo>
                <a:lnTo>
                  <a:pt x="6667" y="239191"/>
                </a:lnTo>
                <a:lnTo>
                  <a:pt x="0" y="273507"/>
                </a:lnTo>
                <a:lnTo>
                  <a:pt x="6667" y="307809"/>
                </a:lnTo>
                <a:lnTo>
                  <a:pt x="26708" y="337972"/>
                </a:lnTo>
                <a:lnTo>
                  <a:pt x="56857" y="358000"/>
                </a:lnTo>
                <a:lnTo>
                  <a:pt x="91173" y="364680"/>
                </a:lnTo>
                <a:lnTo>
                  <a:pt x="125476" y="358000"/>
                </a:lnTo>
                <a:lnTo>
                  <a:pt x="155638" y="337972"/>
                </a:lnTo>
                <a:lnTo>
                  <a:pt x="182346" y="311277"/>
                </a:lnTo>
                <a:lnTo>
                  <a:pt x="182346" y="2027478"/>
                </a:lnTo>
                <a:lnTo>
                  <a:pt x="189509" y="2062975"/>
                </a:lnTo>
                <a:lnTo>
                  <a:pt x="209054" y="2091944"/>
                </a:lnTo>
                <a:lnTo>
                  <a:pt x="238023" y="2111489"/>
                </a:lnTo>
                <a:lnTo>
                  <a:pt x="273519" y="2118652"/>
                </a:lnTo>
                <a:lnTo>
                  <a:pt x="308991" y="2111489"/>
                </a:lnTo>
                <a:lnTo>
                  <a:pt x="337972" y="2091944"/>
                </a:lnTo>
                <a:lnTo>
                  <a:pt x="357505" y="2062975"/>
                </a:lnTo>
                <a:lnTo>
                  <a:pt x="364680" y="2027478"/>
                </a:lnTo>
                <a:lnTo>
                  <a:pt x="364680" y="311277"/>
                </a:lnTo>
                <a:lnTo>
                  <a:pt x="391388" y="337972"/>
                </a:lnTo>
                <a:lnTo>
                  <a:pt x="405688" y="349656"/>
                </a:lnTo>
                <a:lnTo>
                  <a:pt x="421538" y="358000"/>
                </a:lnTo>
                <a:lnTo>
                  <a:pt x="438442" y="363004"/>
                </a:lnTo>
                <a:lnTo>
                  <a:pt x="455853" y="364667"/>
                </a:lnTo>
                <a:lnTo>
                  <a:pt x="473252" y="363004"/>
                </a:lnTo>
                <a:lnTo>
                  <a:pt x="490156" y="358000"/>
                </a:lnTo>
                <a:lnTo>
                  <a:pt x="506006" y="349656"/>
                </a:lnTo>
                <a:lnTo>
                  <a:pt x="520319" y="337972"/>
                </a:lnTo>
                <a:lnTo>
                  <a:pt x="540334" y="307809"/>
                </a:lnTo>
                <a:lnTo>
                  <a:pt x="547014" y="273507"/>
                </a:lnTo>
                <a:close/>
              </a:path>
              <a:path w="4667884" h="3683635">
                <a:moveTo>
                  <a:pt x="4267365" y="1037945"/>
                </a:moveTo>
                <a:lnTo>
                  <a:pt x="4263783" y="987145"/>
                </a:lnTo>
                <a:lnTo>
                  <a:pt x="4253395" y="949045"/>
                </a:lnTo>
                <a:lnTo>
                  <a:pt x="4236720" y="898245"/>
                </a:lnTo>
                <a:lnTo>
                  <a:pt x="4214253" y="860145"/>
                </a:lnTo>
                <a:lnTo>
                  <a:pt x="4186517" y="822045"/>
                </a:lnTo>
                <a:lnTo>
                  <a:pt x="4154030" y="796645"/>
                </a:lnTo>
                <a:lnTo>
                  <a:pt x="4117289" y="771245"/>
                </a:lnTo>
                <a:lnTo>
                  <a:pt x="4085044" y="751014"/>
                </a:lnTo>
                <a:lnTo>
                  <a:pt x="4085044" y="1037945"/>
                </a:lnTo>
                <a:lnTo>
                  <a:pt x="4077538" y="1088745"/>
                </a:lnTo>
                <a:lnTo>
                  <a:pt x="4056672" y="1126845"/>
                </a:lnTo>
                <a:lnTo>
                  <a:pt x="4024858" y="1164945"/>
                </a:lnTo>
                <a:lnTo>
                  <a:pt x="3984561" y="1177645"/>
                </a:lnTo>
                <a:lnTo>
                  <a:pt x="3938206" y="1190345"/>
                </a:lnTo>
                <a:lnTo>
                  <a:pt x="3891838" y="1177645"/>
                </a:lnTo>
                <a:lnTo>
                  <a:pt x="3851529" y="1164945"/>
                </a:lnTo>
                <a:lnTo>
                  <a:pt x="3819715" y="1126845"/>
                </a:lnTo>
                <a:lnTo>
                  <a:pt x="3798849" y="1088745"/>
                </a:lnTo>
                <a:lnTo>
                  <a:pt x="3791356" y="1037945"/>
                </a:lnTo>
                <a:lnTo>
                  <a:pt x="3798849" y="999845"/>
                </a:lnTo>
                <a:lnTo>
                  <a:pt x="3819715" y="949045"/>
                </a:lnTo>
                <a:lnTo>
                  <a:pt x="3851516" y="923645"/>
                </a:lnTo>
                <a:lnTo>
                  <a:pt x="3891826" y="898245"/>
                </a:lnTo>
                <a:lnTo>
                  <a:pt x="3984561" y="898245"/>
                </a:lnTo>
                <a:lnTo>
                  <a:pt x="4024871" y="923645"/>
                </a:lnTo>
                <a:lnTo>
                  <a:pt x="4056672" y="949045"/>
                </a:lnTo>
                <a:lnTo>
                  <a:pt x="4077538" y="999845"/>
                </a:lnTo>
                <a:lnTo>
                  <a:pt x="4085044" y="1037945"/>
                </a:lnTo>
                <a:lnTo>
                  <a:pt x="4085044" y="751014"/>
                </a:lnTo>
                <a:lnTo>
                  <a:pt x="4076827" y="745845"/>
                </a:lnTo>
                <a:lnTo>
                  <a:pt x="4033139" y="720445"/>
                </a:lnTo>
                <a:lnTo>
                  <a:pt x="3986758" y="720445"/>
                </a:lnTo>
                <a:lnTo>
                  <a:pt x="3938181" y="707745"/>
                </a:lnTo>
                <a:lnTo>
                  <a:pt x="3889591" y="720445"/>
                </a:lnTo>
                <a:lnTo>
                  <a:pt x="3843210" y="720445"/>
                </a:lnTo>
                <a:lnTo>
                  <a:pt x="3799522" y="745845"/>
                </a:lnTo>
                <a:lnTo>
                  <a:pt x="3759060" y="771245"/>
                </a:lnTo>
                <a:lnTo>
                  <a:pt x="3722319" y="796645"/>
                </a:lnTo>
                <a:lnTo>
                  <a:pt x="3689832" y="822045"/>
                </a:lnTo>
                <a:lnTo>
                  <a:pt x="3662095" y="860145"/>
                </a:lnTo>
                <a:lnTo>
                  <a:pt x="3639629" y="898245"/>
                </a:lnTo>
                <a:lnTo>
                  <a:pt x="3622954" y="949045"/>
                </a:lnTo>
                <a:lnTo>
                  <a:pt x="3612565" y="987145"/>
                </a:lnTo>
                <a:lnTo>
                  <a:pt x="3608997" y="1037945"/>
                </a:lnTo>
                <a:lnTo>
                  <a:pt x="3611232" y="1076045"/>
                </a:lnTo>
                <a:lnTo>
                  <a:pt x="3617798" y="1114145"/>
                </a:lnTo>
                <a:lnTo>
                  <a:pt x="3628402" y="1152245"/>
                </a:lnTo>
                <a:lnTo>
                  <a:pt x="3642804" y="1190345"/>
                </a:lnTo>
                <a:lnTo>
                  <a:pt x="2928924" y="1901545"/>
                </a:lnTo>
                <a:lnTo>
                  <a:pt x="2914764" y="1896694"/>
                </a:lnTo>
                <a:lnTo>
                  <a:pt x="2914764" y="2193645"/>
                </a:lnTo>
                <a:lnTo>
                  <a:pt x="2907258" y="2231745"/>
                </a:lnTo>
                <a:lnTo>
                  <a:pt x="2886392" y="2269845"/>
                </a:lnTo>
                <a:lnTo>
                  <a:pt x="2854579" y="2307945"/>
                </a:lnTo>
                <a:lnTo>
                  <a:pt x="2814282" y="2333345"/>
                </a:lnTo>
                <a:lnTo>
                  <a:pt x="2721559" y="2333345"/>
                </a:lnTo>
                <a:lnTo>
                  <a:pt x="2681249" y="2307945"/>
                </a:lnTo>
                <a:lnTo>
                  <a:pt x="2649436" y="2269845"/>
                </a:lnTo>
                <a:lnTo>
                  <a:pt x="2628569" y="2231745"/>
                </a:lnTo>
                <a:lnTo>
                  <a:pt x="2621076" y="2193645"/>
                </a:lnTo>
                <a:lnTo>
                  <a:pt x="2628569" y="2142845"/>
                </a:lnTo>
                <a:lnTo>
                  <a:pt x="2649436" y="2104745"/>
                </a:lnTo>
                <a:lnTo>
                  <a:pt x="2681249" y="2066645"/>
                </a:lnTo>
                <a:lnTo>
                  <a:pt x="2721559" y="2053945"/>
                </a:lnTo>
                <a:lnTo>
                  <a:pt x="2767927" y="2041245"/>
                </a:lnTo>
                <a:lnTo>
                  <a:pt x="2814282" y="2053945"/>
                </a:lnTo>
                <a:lnTo>
                  <a:pt x="2854579" y="2066645"/>
                </a:lnTo>
                <a:lnTo>
                  <a:pt x="2886392" y="2104745"/>
                </a:lnTo>
                <a:lnTo>
                  <a:pt x="2907258" y="2142845"/>
                </a:lnTo>
                <a:lnTo>
                  <a:pt x="2914764" y="2193645"/>
                </a:lnTo>
                <a:lnTo>
                  <a:pt x="2914764" y="1896694"/>
                </a:lnTo>
                <a:lnTo>
                  <a:pt x="2891879" y="1888845"/>
                </a:lnTo>
                <a:lnTo>
                  <a:pt x="2852470" y="1863445"/>
                </a:lnTo>
                <a:lnTo>
                  <a:pt x="2685123" y="1863445"/>
                </a:lnTo>
                <a:lnTo>
                  <a:pt x="2646464" y="1876145"/>
                </a:lnTo>
                <a:lnTo>
                  <a:pt x="2610053" y="1901545"/>
                </a:lnTo>
                <a:lnTo>
                  <a:pt x="2266962" y="1558645"/>
                </a:lnTo>
                <a:lnTo>
                  <a:pt x="2139899" y="1431645"/>
                </a:lnTo>
                <a:lnTo>
                  <a:pt x="2127199" y="1418945"/>
                </a:lnTo>
                <a:lnTo>
                  <a:pt x="2139848" y="1380845"/>
                </a:lnTo>
                <a:lnTo>
                  <a:pt x="2149157" y="1355445"/>
                </a:lnTo>
                <a:lnTo>
                  <a:pt x="2154898" y="1317345"/>
                </a:lnTo>
                <a:lnTo>
                  <a:pt x="2156866" y="1279245"/>
                </a:lnTo>
                <a:lnTo>
                  <a:pt x="2153285" y="1228445"/>
                </a:lnTo>
                <a:lnTo>
                  <a:pt x="2142896" y="1190345"/>
                </a:lnTo>
                <a:lnTo>
                  <a:pt x="2126221" y="1139545"/>
                </a:lnTo>
                <a:lnTo>
                  <a:pt x="2118728" y="1126845"/>
                </a:lnTo>
                <a:lnTo>
                  <a:pt x="2103755" y="1101445"/>
                </a:lnTo>
                <a:lnTo>
                  <a:pt x="2076018" y="1063345"/>
                </a:lnTo>
                <a:lnTo>
                  <a:pt x="2043531" y="1025245"/>
                </a:lnTo>
                <a:lnTo>
                  <a:pt x="2006790" y="999845"/>
                </a:lnTo>
                <a:lnTo>
                  <a:pt x="1974545" y="989736"/>
                </a:lnTo>
                <a:lnTo>
                  <a:pt x="1974545" y="1279245"/>
                </a:lnTo>
                <a:lnTo>
                  <a:pt x="1967039" y="1330045"/>
                </a:lnTo>
                <a:lnTo>
                  <a:pt x="1946173" y="1368145"/>
                </a:lnTo>
                <a:lnTo>
                  <a:pt x="1914359" y="1393545"/>
                </a:lnTo>
                <a:lnTo>
                  <a:pt x="1874062" y="1418945"/>
                </a:lnTo>
                <a:lnTo>
                  <a:pt x="1827707" y="1431645"/>
                </a:lnTo>
                <a:lnTo>
                  <a:pt x="1781327" y="1418945"/>
                </a:lnTo>
                <a:lnTo>
                  <a:pt x="1741030" y="1393545"/>
                </a:lnTo>
                <a:lnTo>
                  <a:pt x="1709216" y="1368145"/>
                </a:lnTo>
                <a:lnTo>
                  <a:pt x="1688338" y="1330045"/>
                </a:lnTo>
                <a:lnTo>
                  <a:pt x="1680845" y="1279245"/>
                </a:lnTo>
                <a:lnTo>
                  <a:pt x="1688338" y="1228445"/>
                </a:lnTo>
                <a:lnTo>
                  <a:pt x="1709204" y="1190345"/>
                </a:lnTo>
                <a:lnTo>
                  <a:pt x="1741017" y="1164945"/>
                </a:lnTo>
                <a:lnTo>
                  <a:pt x="1781327" y="1139545"/>
                </a:lnTo>
                <a:lnTo>
                  <a:pt x="1827707" y="1126845"/>
                </a:lnTo>
                <a:lnTo>
                  <a:pt x="1874062" y="1139545"/>
                </a:lnTo>
                <a:lnTo>
                  <a:pt x="1914359" y="1164945"/>
                </a:lnTo>
                <a:lnTo>
                  <a:pt x="1946173" y="1190345"/>
                </a:lnTo>
                <a:lnTo>
                  <a:pt x="1967039" y="1228445"/>
                </a:lnTo>
                <a:lnTo>
                  <a:pt x="1974545" y="1279245"/>
                </a:lnTo>
                <a:lnTo>
                  <a:pt x="1974545" y="989736"/>
                </a:lnTo>
                <a:lnTo>
                  <a:pt x="1966328" y="987145"/>
                </a:lnTo>
                <a:lnTo>
                  <a:pt x="1922640" y="961745"/>
                </a:lnTo>
                <a:lnTo>
                  <a:pt x="1876259" y="949045"/>
                </a:lnTo>
                <a:lnTo>
                  <a:pt x="1779092" y="949045"/>
                </a:lnTo>
                <a:lnTo>
                  <a:pt x="1732711" y="961745"/>
                </a:lnTo>
                <a:lnTo>
                  <a:pt x="1689023" y="987145"/>
                </a:lnTo>
                <a:lnTo>
                  <a:pt x="1648561" y="999845"/>
                </a:lnTo>
                <a:lnTo>
                  <a:pt x="1611820" y="1025245"/>
                </a:lnTo>
                <a:lnTo>
                  <a:pt x="1579333" y="1063345"/>
                </a:lnTo>
                <a:lnTo>
                  <a:pt x="1551597" y="1101445"/>
                </a:lnTo>
                <a:lnTo>
                  <a:pt x="1529130" y="1139545"/>
                </a:lnTo>
                <a:lnTo>
                  <a:pt x="1512455" y="1190345"/>
                </a:lnTo>
                <a:lnTo>
                  <a:pt x="1502067" y="1228445"/>
                </a:lnTo>
                <a:lnTo>
                  <a:pt x="1498498" y="1279245"/>
                </a:lnTo>
                <a:lnTo>
                  <a:pt x="1501076" y="1317345"/>
                </a:lnTo>
                <a:lnTo>
                  <a:pt x="1508633" y="1355445"/>
                </a:lnTo>
                <a:lnTo>
                  <a:pt x="1520825" y="1393545"/>
                </a:lnTo>
                <a:lnTo>
                  <a:pt x="1537360" y="1431645"/>
                </a:lnTo>
                <a:lnTo>
                  <a:pt x="1072159" y="1901545"/>
                </a:lnTo>
                <a:lnTo>
                  <a:pt x="1060234" y="1897418"/>
                </a:lnTo>
                <a:lnTo>
                  <a:pt x="1060234" y="2193645"/>
                </a:lnTo>
                <a:lnTo>
                  <a:pt x="1052728" y="2231745"/>
                </a:lnTo>
                <a:lnTo>
                  <a:pt x="1031849" y="2269845"/>
                </a:lnTo>
                <a:lnTo>
                  <a:pt x="1000048" y="2307945"/>
                </a:lnTo>
                <a:lnTo>
                  <a:pt x="959739" y="2333345"/>
                </a:lnTo>
                <a:lnTo>
                  <a:pt x="867016" y="2333345"/>
                </a:lnTo>
                <a:lnTo>
                  <a:pt x="826719" y="2307945"/>
                </a:lnTo>
                <a:lnTo>
                  <a:pt x="794905" y="2269845"/>
                </a:lnTo>
                <a:lnTo>
                  <a:pt x="774039" y="2231745"/>
                </a:lnTo>
                <a:lnTo>
                  <a:pt x="766546" y="2193645"/>
                </a:lnTo>
                <a:lnTo>
                  <a:pt x="774039" y="2142845"/>
                </a:lnTo>
                <a:lnTo>
                  <a:pt x="794905" y="2104745"/>
                </a:lnTo>
                <a:lnTo>
                  <a:pt x="826706" y="2066645"/>
                </a:lnTo>
                <a:lnTo>
                  <a:pt x="867003" y="2053945"/>
                </a:lnTo>
                <a:lnTo>
                  <a:pt x="913371" y="2041245"/>
                </a:lnTo>
                <a:lnTo>
                  <a:pt x="942327" y="2041245"/>
                </a:lnTo>
                <a:lnTo>
                  <a:pt x="969378" y="2053945"/>
                </a:lnTo>
                <a:lnTo>
                  <a:pt x="993940" y="2066645"/>
                </a:lnTo>
                <a:lnTo>
                  <a:pt x="1015479" y="2079345"/>
                </a:lnTo>
                <a:lnTo>
                  <a:pt x="1017905" y="2079345"/>
                </a:lnTo>
                <a:lnTo>
                  <a:pt x="1018463" y="2092045"/>
                </a:lnTo>
                <a:lnTo>
                  <a:pt x="1035862" y="2104745"/>
                </a:lnTo>
                <a:lnTo>
                  <a:pt x="1049020" y="2130145"/>
                </a:lnTo>
                <a:lnTo>
                  <a:pt x="1057325" y="2155545"/>
                </a:lnTo>
                <a:lnTo>
                  <a:pt x="1060234" y="2193645"/>
                </a:lnTo>
                <a:lnTo>
                  <a:pt x="1060234" y="1897418"/>
                </a:lnTo>
                <a:lnTo>
                  <a:pt x="1035558" y="1888845"/>
                </a:lnTo>
                <a:lnTo>
                  <a:pt x="996670" y="1876145"/>
                </a:lnTo>
                <a:lnTo>
                  <a:pt x="955814" y="1863445"/>
                </a:lnTo>
                <a:lnTo>
                  <a:pt x="864768" y="1863445"/>
                </a:lnTo>
                <a:lnTo>
                  <a:pt x="818388" y="1876145"/>
                </a:lnTo>
                <a:lnTo>
                  <a:pt x="774700" y="1888845"/>
                </a:lnTo>
                <a:lnTo>
                  <a:pt x="734237" y="1914245"/>
                </a:lnTo>
                <a:lnTo>
                  <a:pt x="697496" y="1939645"/>
                </a:lnTo>
                <a:lnTo>
                  <a:pt x="665010" y="1977745"/>
                </a:lnTo>
                <a:lnTo>
                  <a:pt x="637273" y="2003145"/>
                </a:lnTo>
                <a:lnTo>
                  <a:pt x="614807" y="2053945"/>
                </a:lnTo>
                <a:lnTo>
                  <a:pt x="598131" y="2092045"/>
                </a:lnTo>
                <a:lnTo>
                  <a:pt x="587743" y="2142845"/>
                </a:lnTo>
                <a:lnTo>
                  <a:pt x="584174" y="2193645"/>
                </a:lnTo>
                <a:lnTo>
                  <a:pt x="587743" y="2231745"/>
                </a:lnTo>
                <a:lnTo>
                  <a:pt x="598131" y="2282545"/>
                </a:lnTo>
                <a:lnTo>
                  <a:pt x="614807" y="2320645"/>
                </a:lnTo>
                <a:lnTo>
                  <a:pt x="637273" y="2371445"/>
                </a:lnTo>
                <a:lnTo>
                  <a:pt x="665010" y="2409545"/>
                </a:lnTo>
                <a:lnTo>
                  <a:pt x="697509" y="2434945"/>
                </a:lnTo>
                <a:lnTo>
                  <a:pt x="734237" y="2460345"/>
                </a:lnTo>
                <a:lnTo>
                  <a:pt x="774712" y="2485745"/>
                </a:lnTo>
                <a:lnTo>
                  <a:pt x="818388" y="2498445"/>
                </a:lnTo>
                <a:lnTo>
                  <a:pt x="864781" y="2511145"/>
                </a:lnTo>
                <a:lnTo>
                  <a:pt x="961948" y="2511145"/>
                </a:lnTo>
                <a:lnTo>
                  <a:pt x="1008341" y="2498445"/>
                </a:lnTo>
                <a:lnTo>
                  <a:pt x="1052017" y="2485745"/>
                </a:lnTo>
                <a:lnTo>
                  <a:pt x="1092492" y="2460345"/>
                </a:lnTo>
                <a:lnTo>
                  <a:pt x="1129220" y="2434945"/>
                </a:lnTo>
                <a:lnTo>
                  <a:pt x="1161719" y="2409545"/>
                </a:lnTo>
                <a:lnTo>
                  <a:pt x="1189456" y="2371445"/>
                </a:lnTo>
                <a:lnTo>
                  <a:pt x="1206296" y="2333345"/>
                </a:lnTo>
                <a:lnTo>
                  <a:pt x="1211922" y="2320645"/>
                </a:lnTo>
                <a:lnTo>
                  <a:pt x="1228598" y="2282545"/>
                </a:lnTo>
                <a:lnTo>
                  <a:pt x="1238986" y="2231745"/>
                </a:lnTo>
                <a:lnTo>
                  <a:pt x="1242568" y="2193645"/>
                </a:lnTo>
                <a:lnTo>
                  <a:pt x="1239799" y="2142845"/>
                </a:lnTo>
                <a:lnTo>
                  <a:pt x="1231760" y="2104745"/>
                </a:lnTo>
                <a:lnTo>
                  <a:pt x="1218780" y="2066645"/>
                </a:lnTo>
                <a:lnTo>
                  <a:pt x="1207084" y="2041245"/>
                </a:lnTo>
                <a:lnTo>
                  <a:pt x="1201242" y="2028545"/>
                </a:lnTo>
                <a:lnTo>
                  <a:pt x="1329931" y="1901545"/>
                </a:lnTo>
                <a:lnTo>
                  <a:pt x="1664525" y="1571345"/>
                </a:lnTo>
                <a:lnTo>
                  <a:pt x="1701977" y="1584045"/>
                </a:lnTo>
                <a:lnTo>
                  <a:pt x="1741893" y="1596745"/>
                </a:lnTo>
                <a:lnTo>
                  <a:pt x="1783918" y="1609445"/>
                </a:lnTo>
                <a:lnTo>
                  <a:pt x="1876679" y="1609445"/>
                </a:lnTo>
                <a:lnTo>
                  <a:pt x="1923440" y="1596745"/>
                </a:lnTo>
                <a:lnTo>
                  <a:pt x="1967433" y="1584045"/>
                </a:lnTo>
                <a:lnTo>
                  <a:pt x="1987791" y="1571345"/>
                </a:lnTo>
                <a:lnTo>
                  <a:pt x="2008149" y="1558645"/>
                </a:lnTo>
                <a:lnTo>
                  <a:pt x="2480589" y="2028545"/>
                </a:lnTo>
                <a:lnTo>
                  <a:pt x="2462809" y="2066645"/>
                </a:lnTo>
                <a:lnTo>
                  <a:pt x="2449665" y="2104745"/>
                </a:lnTo>
                <a:lnTo>
                  <a:pt x="2441511" y="2142845"/>
                </a:lnTo>
                <a:lnTo>
                  <a:pt x="2438717" y="2193645"/>
                </a:lnTo>
                <a:lnTo>
                  <a:pt x="2442286" y="2231745"/>
                </a:lnTo>
                <a:lnTo>
                  <a:pt x="2452674" y="2282545"/>
                </a:lnTo>
                <a:lnTo>
                  <a:pt x="2469350" y="2320645"/>
                </a:lnTo>
                <a:lnTo>
                  <a:pt x="2491816" y="2371445"/>
                </a:lnTo>
                <a:lnTo>
                  <a:pt x="2519553" y="2409545"/>
                </a:lnTo>
                <a:lnTo>
                  <a:pt x="2552039" y="2434945"/>
                </a:lnTo>
                <a:lnTo>
                  <a:pt x="2588780" y="2460345"/>
                </a:lnTo>
                <a:lnTo>
                  <a:pt x="2629243" y="2485745"/>
                </a:lnTo>
                <a:lnTo>
                  <a:pt x="2672931" y="2498445"/>
                </a:lnTo>
                <a:lnTo>
                  <a:pt x="2719311" y="2511145"/>
                </a:lnTo>
                <a:lnTo>
                  <a:pt x="2816479" y="2511145"/>
                </a:lnTo>
                <a:lnTo>
                  <a:pt x="2862859" y="2498445"/>
                </a:lnTo>
                <a:lnTo>
                  <a:pt x="2906547" y="2485745"/>
                </a:lnTo>
                <a:lnTo>
                  <a:pt x="2947009" y="2460345"/>
                </a:lnTo>
                <a:lnTo>
                  <a:pt x="2983738" y="2434945"/>
                </a:lnTo>
                <a:lnTo>
                  <a:pt x="3016237" y="2409545"/>
                </a:lnTo>
                <a:lnTo>
                  <a:pt x="3043961" y="2371445"/>
                </a:lnTo>
                <a:lnTo>
                  <a:pt x="3060814" y="2333345"/>
                </a:lnTo>
                <a:lnTo>
                  <a:pt x="3083102" y="2282545"/>
                </a:lnTo>
                <a:lnTo>
                  <a:pt x="3093491" y="2231745"/>
                </a:lnTo>
                <a:lnTo>
                  <a:pt x="3097072" y="2193645"/>
                </a:lnTo>
                <a:lnTo>
                  <a:pt x="3094405" y="2142845"/>
                </a:lnTo>
                <a:lnTo>
                  <a:pt x="3086620" y="2104745"/>
                </a:lnTo>
                <a:lnTo>
                  <a:pt x="3074060" y="2066645"/>
                </a:lnTo>
                <a:lnTo>
                  <a:pt x="3062706" y="2041245"/>
                </a:lnTo>
                <a:lnTo>
                  <a:pt x="3057042" y="2028545"/>
                </a:lnTo>
                <a:lnTo>
                  <a:pt x="3183559" y="1901545"/>
                </a:lnTo>
                <a:lnTo>
                  <a:pt x="3765600" y="1317345"/>
                </a:lnTo>
                <a:lnTo>
                  <a:pt x="3804856" y="1342745"/>
                </a:lnTo>
                <a:lnTo>
                  <a:pt x="3847007" y="1355445"/>
                </a:lnTo>
                <a:lnTo>
                  <a:pt x="3891584" y="1368145"/>
                </a:lnTo>
                <a:lnTo>
                  <a:pt x="3986758" y="1368145"/>
                </a:lnTo>
                <a:lnTo>
                  <a:pt x="4033139" y="1355445"/>
                </a:lnTo>
                <a:lnTo>
                  <a:pt x="4076827" y="1342745"/>
                </a:lnTo>
                <a:lnTo>
                  <a:pt x="4117289" y="1317345"/>
                </a:lnTo>
                <a:lnTo>
                  <a:pt x="4154030" y="1291945"/>
                </a:lnTo>
                <a:lnTo>
                  <a:pt x="4186517" y="1253845"/>
                </a:lnTo>
                <a:lnTo>
                  <a:pt x="4214253" y="1215745"/>
                </a:lnTo>
                <a:lnTo>
                  <a:pt x="4229227" y="1190345"/>
                </a:lnTo>
                <a:lnTo>
                  <a:pt x="4236720" y="1177645"/>
                </a:lnTo>
                <a:lnTo>
                  <a:pt x="4253395" y="1139545"/>
                </a:lnTo>
                <a:lnTo>
                  <a:pt x="4263783" y="1088745"/>
                </a:lnTo>
                <a:lnTo>
                  <a:pt x="4267365" y="1037945"/>
                </a:lnTo>
                <a:close/>
              </a:path>
              <a:path w="4667884" h="3683635">
                <a:moveTo>
                  <a:pt x="4667834" y="3409708"/>
                </a:moveTo>
                <a:lnTo>
                  <a:pt x="4641139" y="3345230"/>
                </a:lnTo>
                <a:lnTo>
                  <a:pt x="4458805" y="3162897"/>
                </a:lnTo>
                <a:lnTo>
                  <a:pt x="4394327" y="3136201"/>
                </a:lnTo>
                <a:lnTo>
                  <a:pt x="4360024" y="3142881"/>
                </a:lnTo>
                <a:lnTo>
                  <a:pt x="4329862" y="3162897"/>
                </a:lnTo>
                <a:lnTo>
                  <a:pt x="4309834" y="3193059"/>
                </a:lnTo>
                <a:lnTo>
                  <a:pt x="4303153" y="3227362"/>
                </a:lnTo>
                <a:lnTo>
                  <a:pt x="4309834" y="3261664"/>
                </a:lnTo>
                <a:lnTo>
                  <a:pt x="4329862" y="3291827"/>
                </a:lnTo>
                <a:lnTo>
                  <a:pt x="4356570" y="3318535"/>
                </a:lnTo>
                <a:lnTo>
                  <a:pt x="4029379" y="3318535"/>
                </a:lnTo>
                <a:lnTo>
                  <a:pt x="4029379" y="2039137"/>
                </a:lnTo>
                <a:lnTo>
                  <a:pt x="4022204" y="2003653"/>
                </a:lnTo>
                <a:lnTo>
                  <a:pt x="4002671" y="1974672"/>
                </a:lnTo>
                <a:lnTo>
                  <a:pt x="3973690" y="1955139"/>
                </a:lnTo>
                <a:lnTo>
                  <a:pt x="3938206" y="1947964"/>
                </a:lnTo>
                <a:lnTo>
                  <a:pt x="3902722" y="1955139"/>
                </a:lnTo>
                <a:lnTo>
                  <a:pt x="3873741" y="1974672"/>
                </a:lnTo>
                <a:lnTo>
                  <a:pt x="3854208" y="2003653"/>
                </a:lnTo>
                <a:lnTo>
                  <a:pt x="3847046" y="2039137"/>
                </a:lnTo>
                <a:lnTo>
                  <a:pt x="3847046" y="3318522"/>
                </a:lnTo>
                <a:lnTo>
                  <a:pt x="2859100" y="3318522"/>
                </a:lnTo>
                <a:lnTo>
                  <a:pt x="2859100" y="2735046"/>
                </a:lnTo>
                <a:lnTo>
                  <a:pt x="2851924" y="2699575"/>
                </a:lnTo>
                <a:lnTo>
                  <a:pt x="2832392" y="2670594"/>
                </a:lnTo>
                <a:lnTo>
                  <a:pt x="2803410" y="2651061"/>
                </a:lnTo>
                <a:lnTo>
                  <a:pt x="2767927" y="2643886"/>
                </a:lnTo>
                <a:lnTo>
                  <a:pt x="2732430" y="2651061"/>
                </a:lnTo>
                <a:lnTo>
                  <a:pt x="2703461" y="2670594"/>
                </a:lnTo>
                <a:lnTo>
                  <a:pt x="2683916" y="2699575"/>
                </a:lnTo>
                <a:lnTo>
                  <a:pt x="2676753" y="2735046"/>
                </a:lnTo>
                <a:lnTo>
                  <a:pt x="2676753" y="3318522"/>
                </a:lnTo>
                <a:lnTo>
                  <a:pt x="1918881" y="3318522"/>
                </a:lnTo>
                <a:lnTo>
                  <a:pt x="1918881" y="1855508"/>
                </a:lnTo>
                <a:lnTo>
                  <a:pt x="1911705" y="1820024"/>
                </a:lnTo>
                <a:lnTo>
                  <a:pt x="1892173" y="1791042"/>
                </a:lnTo>
                <a:lnTo>
                  <a:pt x="1863191" y="1771510"/>
                </a:lnTo>
                <a:lnTo>
                  <a:pt x="1827707" y="1764334"/>
                </a:lnTo>
                <a:lnTo>
                  <a:pt x="1792224" y="1771510"/>
                </a:lnTo>
                <a:lnTo>
                  <a:pt x="1763242" y="1791042"/>
                </a:lnTo>
                <a:lnTo>
                  <a:pt x="1743710" y="1820024"/>
                </a:lnTo>
                <a:lnTo>
                  <a:pt x="1736547" y="1855508"/>
                </a:lnTo>
                <a:lnTo>
                  <a:pt x="1736547" y="3318522"/>
                </a:lnTo>
                <a:lnTo>
                  <a:pt x="1004557" y="3318522"/>
                </a:lnTo>
                <a:lnTo>
                  <a:pt x="1004557" y="2748737"/>
                </a:lnTo>
                <a:lnTo>
                  <a:pt x="997381" y="2713253"/>
                </a:lnTo>
                <a:lnTo>
                  <a:pt x="977836" y="2684272"/>
                </a:lnTo>
                <a:lnTo>
                  <a:pt x="948867" y="2664726"/>
                </a:lnTo>
                <a:lnTo>
                  <a:pt x="913384" y="2657551"/>
                </a:lnTo>
                <a:lnTo>
                  <a:pt x="877887" y="2664726"/>
                </a:lnTo>
                <a:lnTo>
                  <a:pt x="848918" y="2684272"/>
                </a:lnTo>
                <a:lnTo>
                  <a:pt x="829373" y="2713253"/>
                </a:lnTo>
                <a:lnTo>
                  <a:pt x="822210" y="2748737"/>
                </a:lnTo>
                <a:lnTo>
                  <a:pt x="822210" y="3318522"/>
                </a:lnTo>
                <a:lnTo>
                  <a:pt x="364680" y="3318522"/>
                </a:lnTo>
                <a:lnTo>
                  <a:pt x="364680" y="2793809"/>
                </a:lnTo>
                <a:lnTo>
                  <a:pt x="337972" y="2729344"/>
                </a:lnTo>
                <a:lnTo>
                  <a:pt x="273519" y="2702636"/>
                </a:lnTo>
                <a:lnTo>
                  <a:pt x="238023" y="2709811"/>
                </a:lnTo>
                <a:lnTo>
                  <a:pt x="209054" y="2729344"/>
                </a:lnTo>
                <a:lnTo>
                  <a:pt x="189509" y="2758325"/>
                </a:lnTo>
                <a:lnTo>
                  <a:pt x="182346" y="2793809"/>
                </a:lnTo>
                <a:lnTo>
                  <a:pt x="182346" y="3409696"/>
                </a:lnTo>
                <a:lnTo>
                  <a:pt x="189509" y="3445192"/>
                </a:lnTo>
                <a:lnTo>
                  <a:pt x="209054" y="3474161"/>
                </a:lnTo>
                <a:lnTo>
                  <a:pt x="238023" y="3493706"/>
                </a:lnTo>
                <a:lnTo>
                  <a:pt x="273519" y="3500869"/>
                </a:lnTo>
                <a:lnTo>
                  <a:pt x="4356557" y="3500869"/>
                </a:lnTo>
                <a:lnTo>
                  <a:pt x="4329862" y="3527564"/>
                </a:lnTo>
                <a:lnTo>
                  <a:pt x="4309821" y="3557727"/>
                </a:lnTo>
                <a:lnTo>
                  <a:pt x="4303153" y="3592042"/>
                </a:lnTo>
                <a:lnTo>
                  <a:pt x="4309821" y="3626345"/>
                </a:lnTo>
                <a:lnTo>
                  <a:pt x="4344149" y="3668191"/>
                </a:lnTo>
                <a:lnTo>
                  <a:pt x="4394314" y="3683203"/>
                </a:lnTo>
                <a:lnTo>
                  <a:pt x="4411713" y="3681539"/>
                </a:lnTo>
                <a:lnTo>
                  <a:pt x="4458779" y="3656507"/>
                </a:lnTo>
                <a:lnTo>
                  <a:pt x="4641126" y="3474174"/>
                </a:lnTo>
                <a:lnTo>
                  <a:pt x="4661154" y="3444011"/>
                </a:lnTo>
                <a:lnTo>
                  <a:pt x="4667834" y="3409708"/>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62090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grpSp>
        <p:nvGrpSpPr>
          <p:cNvPr id="3" name="object 5"/>
          <p:cNvGrpSpPr/>
          <p:nvPr userDrawn="1"/>
        </p:nvGrpSpPr>
        <p:grpSpPr>
          <a:xfrm rot="5400000">
            <a:off x="5634130" y="2769784"/>
            <a:ext cx="4608511" cy="180000"/>
            <a:chOff x="3723936" y="1167434"/>
            <a:chExt cx="4608511" cy="180000"/>
          </a:xfrm>
        </p:grpSpPr>
        <p:sp>
          <p:nvSpPr>
            <p:cNvPr id="4" name="object 6"/>
            <p:cNvSpPr/>
            <p:nvPr/>
          </p:nvSpPr>
          <p:spPr>
            <a:xfrm>
              <a:off x="3723936"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5" name="object 7"/>
            <p:cNvSpPr/>
            <p:nvPr/>
          </p:nvSpPr>
          <p:spPr>
            <a:xfrm>
              <a:off x="5055935" y="1167434"/>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pic>
        <p:nvPicPr>
          <p:cNvPr id="6" name="Picture 2" descr="C:\Users\magdalena\Desktop\torres paraguay.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608"/>
          <a:stretch/>
        </p:blipFill>
        <p:spPr bwMode="auto">
          <a:xfrm>
            <a:off x="567395" y="555528"/>
            <a:ext cx="2070273" cy="20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29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grpSp>
        <p:nvGrpSpPr>
          <p:cNvPr id="3" name="object 9"/>
          <p:cNvGrpSpPr/>
          <p:nvPr userDrawn="1"/>
        </p:nvGrpSpPr>
        <p:grpSpPr>
          <a:xfrm>
            <a:off x="251520" y="4443958"/>
            <a:ext cx="4680520" cy="180000"/>
            <a:chOff x="6743992" y="432003"/>
            <a:chExt cx="8626654" cy="120014"/>
          </a:xfrm>
        </p:grpSpPr>
        <p:sp>
          <p:nvSpPr>
            <p:cNvPr id="4" name="object 10"/>
            <p:cNvSpPr/>
            <p:nvPr/>
          </p:nvSpPr>
          <p:spPr>
            <a:xfrm>
              <a:off x="6743992" y="432003"/>
              <a:ext cx="2268220" cy="120014"/>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
          <p:nvSpPr>
            <p:cNvPr id="5" name="object 11"/>
            <p:cNvSpPr/>
            <p:nvPr/>
          </p:nvSpPr>
          <p:spPr>
            <a:xfrm>
              <a:off x="9011997" y="432003"/>
              <a:ext cx="6358649" cy="120014"/>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grpSp>
      <p:sp>
        <p:nvSpPr>
          <p:cNvPr id="6" name="object 11"/>
          <p:cNvSpPr/>
          <p:nvPr userDrawn="1"/>
        </p:nvSpPr>
        <p:spPr>
          <a:xfrm>
            <a:off x="323528" y="411510"/>
            <a:ext cx="936000" cy="936000"/>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sp>
        <p:nvSpPr>
          <p:cNvPr id="7" name="object 13"/>
          <p:cNvSpPr>
            <a:spLocks noChangeAspect="1"/>
          </p:cNvSpPr>
          <p:nvPr userDrawn="1"/>
        </p:nvSpPr>
        <p:spPr>
          <a:xfrm>
            <a:off x="539552" y="627535"/>
            <a:ext cx="1004906" cy="1008000"/>
          </a:xfrm>
          <a:custGeom>
            <a:avLst/>
            <a:gdLst/>
            <a:ahLst/>
            <a:cxnLst/>
            <a:rect l="l" t="t" r="r" b="b"/>
            <a:pathLst>
              <a:path w="1443989" h="1448435">
                <a:moveTo>
                  <a:pt x="853719" y="731240"/>
                </a:moveTo>
                <a:lnTo>
                  <a:pt x="852741" y="684364"/>
                </a:lnTo>
                <a:lnTo>
                  <a:pt x="837717" y="641616"/>
                </a:lnTo>
                <a:lnTo>
                  <a:pt x="810691" y="605751"/>
                </a:lnTo>
                <a:lnTo>
                  <a:pt x="801001" y="598881"/>
                </a:lnTo>
                <a:lnTo>
                  <a:pt x="801001" y="723836"/>
                </a:lnTo>
                <a:lnTo>
                  <a:pt x="788670" y="758748"/>
                </a:lnTo>
                <a:lnTo>
                  <a:pt x="764692" y="785355"/>
                </a:lnTo>
                <a:lnTo>
                  <a:pt x="732510" y="801065"/>
                </a:lnTo>
                <a:lnTo>
                  <a:pt x="695553" y="803287"/>
                </a:lnTo>
                <a:lnTo>
                  <a:pt x="660641" y="790968"/>
                </a:lnTo>
                <a:lnTo>
                  <a:pt x="634034" y="766991"/>
                </a:lnTo>
                <a:lnTo>
                  <a:pt x="618324" y="734809"/>
                </a:lnTo>
                <a:lnTo>
                  <a:pt x="616102" y="697839"/>
                </a:lnTo>
                <a:lnTo>
                  <a:pt x="628421" y="662940"/>
                </a:lnTo>
                <a:lnTo>
                  <a:pt x="652399" y="636333"/>
                </a:lnTo>
                <a:lnTo>
                  <a:pt x="684580" y="620623"/>
                </a:lnTo>
                <a:lnTo>
                  <a:pt x="721550" y="618388"/>
                </a:lnTo>
                <a:lnTo>
                  <a:pt x="756450" y="630720"/>
                </a:lnTo>
                <a:lnTo>
                  <a:pt x="783056" y="654697"/>
                </a:lnTo>
                <a:lnTo>
                  <a:pt x="798766" y="686879"/>
                </a:lnTo>
                <a:lnTo>
                  <a:pt x="801001" y="723836"/>
                </a:lnTo>
                <a:lnTo>
                  <a:pt x="801001" y="598881"/>
                </a:lnTo>
                <a:lnTo>
                  <a:pt x="773747" y="579526"/>
                </a:lnTo>
                <a:lnTo>
                  <a:pt x="728954" y="565670"/>
                </a:lnTo>
                <a:lnTo>
                  <a:pt x="682066" y="566648"/>
                </a:lnTo>
                <a:lnTo>
                  <a:pt x="639318" y="581672"/>
                </a:lnTo>
                <a:lnTo>
                  <a:pt x="603453" y="608698"/>
                </a:lnTo>
                <a:lnTo>
                  <a:pt x="577227" y="645642"/>
                </a:lnTo>
                <a:lnTo>
                  <a:pt x="563384" y="690435"/>
                </a:lnTo>
                <a:lnTo>
                  <a:pt x="564349" y="737323"/>
                </a:lnTo>
                <a:lnTo>
                  <a:pt x="579374" y="780072"/>
                </a:lnTo>
                <a:lnTo>
                  <a:pt x="606399" y="815936"/>
                </a:lnTo>
                <a:lnTo>
                  <a:pt x="643343" y="842162"/>
                </a:lnTo>
                <a:lnTo>
                  <a:pt x="688149" y="856005"/>
                </a:lnTo>
                <a:lnTo>
                  <a:pt x="735025" y="855040"/>
                </a:lnTo>
                <a:lnTo>
                  <a:pt x="777773" y="840016"/>
                </a:lnTo>
                <a:lnTo>
                  <a:pt x="813638" y="812990"/>
                </a:lnTo>
                <a:lnTo>
                  <a:pt x="820521" y="803287"/>
                </a:lnTo>
                <a:lnTo>
                  <a:pt x="839863" y="776046"/>
                </a:lnTo>
                <a:lnTo>
                  <a:pt x="853719" y="731240"/>
                </a:lnTo>
                <a:close/>
              </a:path>
              <a:path w="1443989" h="1448435">
                <a:moveTo>
                  <a:pt x="988428" y="704367"/>
                </a:moveTo>
                <a:lnTo>
                  <a:pt x="983894" y="660260"/>
                </a:lnTo>
                <a:lnTo>
                  <a:pt x="972654" y="618134"/>
                </a:lnTo>
                <a:lnTo>
                  <a:pt x="955205" y="578650"/>
                </a:lnTo>
                <a:lnTo>
                  <a:pt x="934808" y="546823"/>
                </a:lnTo>
                <a:lnTo>
                  <a:pt x="934808" y="696569"/>
                </a:lnTo>
                <a:lnTo>
                  <a:pt x="933030" y="742391"/>
                </a:lnTo>
                <a:lnTo>
                  <a:pt x="922108" y="786942"/>
                </a:lnTo>
                <a:lnTo>
                  <a:pt x="903084" y="827201"/>
                </a:lnTo>
                <a:lnTo>
                  <a:pt x="877011" y="862418"/>
                </a:lnTo>
                <a:lnTo>
                  <a:pt x="844905" y="891794"/>
                </a:lnTo>
                <a:lnTo>
                  <a:pt x="807808" y="914565"/>
                </a:lnTo>
                <a:lnTo>
                  <a:pt x="766775" y="929919"/>
                </a:lnTo>
                <a:lnTo>
                  <a:pt x="722820" y="937107"/>
                </a:lnTo>
                <a:lnTo>
                  <a:pt x="676998" y="935316"/>
                </a:lnTo>
                <a:lnTo>
                  <a:pt x="632447" y="924407"/>
                </a:lnTo>
                <a:lnTo>
                  <a:pt x="592188" y="905395"/>
                </a:lnTo>
                <a:lnTo>
                  <a:pt x="556971" y="879309"/>
                </a:lnTo>
                <a:lnTo>
                  <a:pt x="527596" y="847204"/>
                </a:lnTo>
                <a:lnTo>
                  <a:pt x="504825" y="810120"/>
                </a:lnTo>
                <a:lnTo>
                  <a:pt x="489470" y="769073"/>
                </a:lnTo>
                <a:lnTo>
                  <a:pt x="482282" y="725119"/>
                </a:lnTo>
                <a:lnTo>
                  <a:pt x="484073" y="679284"/>
                </a:lnTo>
                <a:lnTo>
                  <a:pt x="494982" y="634746"/>
                </a:lnTo>
                <a:lnTo>
                  <a:pt x="514007" y="594487"/>
                </a:lnTo>
                <a:lnTo>
                  <a:pt x="540080" y="559269"/>
                </a:lnTo>
                <a:lnTo>
                  <a:pt x="572185" y="529882"/>
                </a:lnTo>
                <a:lnTo>
                  <a:pt x="609282" y="507123"/>
                </a:lnTo>
                <a:lnTo>
                  <a:pt x="650316" y="491769"/>
                </a:lnTo>
                <a:lnTo>
                  <a:pt x="694270" y="484581"/>
                </a:lnTo>
                <a:lnTo>
                  <a:pt x="740105" y="486359"/>
                </a:lnTo>
                <a:lnTo>
                  <a:pt x="784644" y="497281"/>
                </a:lnTo>
                <a:lnTo>
                  <a:pt x="824903" y="516305"/>
                </a:lnTo>
                <a:lnTo>
                  <a:pt x="860120" y="542391"/>
                </a:lnTo>
                <a:lnTo>
                  <a:pt x="889508" y="574484"/>
                </a:lnTo>
                <a:lnTo>
                  <a:pt x="912266" y="611581"/>
                </a:lnTo>
                <a:lnTo>
                  <a:pt x="927620" y="652627"/>
                </a:lnTo>
                <a:lnTo>
                  <a:pt x="934808" y="696569"/>
                </a:lnTo>
                <a:lnTo>
                  <a:pt x="934808" y="546823"/>
                </a:lnTo>
                <a:lnTo>
                  <a:pt x="931976" y="542391"/>
                </a:lnTo>
                <a:lnTo>
                  <a:pt x="903617" y="510184"/>
                </a:lnTo>
                <a:lnTo>
                  <a:pt x="872934" y="484581"/>
                </a:lnTo>
                <a:lnTo>
                  <a:pt x="870458" y="482511"/>
                </a:lnTo>
                <a:lnTo>
                  <a:pt x="833069" y="460108"/>
                </a:lnTo>
                <a:lnTo>
                  <a:pt x="791908" y="443598"/>
                </a:lnTo>
                <a:lnTo>
                  <a:pt x="747509" y="433641"/>
                </a:lnTo>
                <a:lnTo>
                  <a:pt x="702068" y="430961"/>
                </a:lnTo>
                <a:lnTo>
                  <a:pt x="657961" y="435495"/>
                </a:lnTo>
                <a:lnTo>
                  <a:pt x="615835" y="446735"/>
                </a:lnTo>
                <a:lnTo>
                  <a:pt x="576338" y="464185"/>
                </a:lnTo>
                <a:lnTo>
                  <a:pt x="540143" y="487362"/>
                </a:lnTo>
                <a:lnTo>
                  <a:pt x="507873" y="515772"/>
                </a:lnTo>
                <a:lnTo>
                  <a:pt x="480212" y="548932"/>
                </a:lnTo>
                <a:lnTo>
                  <a:pt x="457796" y="586320"/>
                </a:lnTo>
                <a:lnTo>
                  <a:pt x="441299" y="627481"/>
                </a:lnTo>
                <a:lnTo>
                  <a:pt x="431355" y="671880"/>
                </a:lnTo>
                <a:lnTo>
                  <a:pt x="428663" y="717321"/>
                </a:lnTo>
                <a:lnTo>
                  <a:pt x="433197" y="761428"/>
                </a:lnTo>
                <a:lnTo>
                  <a:pt x="444436" y="803554"/>
                </a:lnTo>
                <a:lnTo>
                  <a:pt x="461886" y="843051"/>
                </a:lnTo>
                <a:lnTo>
                  <a:pt x="485114" y="879309"/>
                </a:lnTo>
                <a:lnTo>
                  <a:pt x="513473" y="911517"/>
                </a:lnTo>
                <a:lnTo>
                  <a:pt x="546633" y="939177"/>
                </a:lnTo>
                <a:lnTo>
                  <a:pt x="584022" y="961593"/>
                </a:lnTo>
                <a:lnTo>
                  <a:pt x="625182" y="978090"/>
                </a:lnTo>
                <a:lnTo>
                  <a:pt x="669594" y="988034"/>
                </a:lnTo>
                <a:lnTo>
                  <a:pt x="715022" y="990727"/>
                </a:lnTo>
                <a:lnTo>
                  <a:pt x="759129" y="986193"/>
                </a:lnTo>
                <a:lnTo>
                  <a:pt x="801255" y="974953"/>
                </a:lnTo>
                <a:lnTo>
                  <a:pt x="840752" y="957503"/>
                </a:lnTo>
                <a:lnTo>
                  <a:pt x="872604" y="937107"/>
                </a:lnTo>
                <a:lnTo>
                  <a:pt x="876947" y="934326"/>
                </a:lnTo>
                <a:lnTo>
                  <a:pt x="909218" y="905916"/>
                </a:lnTo>
                <a:lnTo>
                  <a:pt x="936879" y="872756"/>
                </a:lnTo>
                <a:lnTo>
                  <a:pt x="959294" y="835367"/>
                </a:lnTo>
                <a:lnTo>
                  <a:pt x="975791" y="794207"/>
                </a:lnTo>
                <a:lnTo>
                  <a:pt x="985748" y="749795"/>
                </a:lnTo>
                <a:lnTo>
                  <a:pt x="988428" y="704367"/>
                </a:lnTo>
                <a:close/>
              </a:path>
              <a:path w="1443989" h="1448435">
                <a:moveTo>
                  <a:pt x="1443532" y="719620"/>
                </a:moveTo>
                <a:lnTo>
                  <a:pt x="1441869" y="715645"/>
                </a:lnTo>
                <a:lnTo>
                  <a:pt x="1435582" y="708799"/>
                </a:lnTo>
                <a:lnTo>
                  <a:pt x="1427073" y="704418"/>
                </a:lnTo>
                <a:lnTo>
                  <a:pt x="1389799" y="693216"/>
                </a:lnTo>
                <a:lnTo>
                  <a:pt x="1389799" y="748855"/>
                </a:lnTo>
                <a:lnTo>
                  <a:pt x="1373784" y="862838"/>
                </a:lnTo>
                <a:lnTo>
                  <a:pt x="1311033" y="866000"/>
                </a:lnTo>
                <a:lnTo>
                  <a:pt x="1261478" y="874788"/>
                </a:lnTo>
                <a:lnTo>
                  <a:pt x="1216571" y="895273"/>
                </a:lnTo>
                <a:lnTo>
                  <a:pt x="1178179" y="926312"/>
                </a:lnTo>
                <a:lnTo>
                  <a:pt x="1148168" y="966711"/>
                </a:lnTo>
                <a:lnTo>
                  <a:pt x="1129118" y="1013256"/>
                </a:lnTo>
                <a:lnTo>
                  <a:pt x="1122451" y="1062088"/>
                </a:lnTo>
                <a:lnTo>
                  <a:pt x="1128153" y="1111046"/>
                </a:lnTo>
                <a:lnTo>
                  <a:pt x="1146263" y="1157986"/>
                </a:lnTo>
                <a:lnTo>
                  <a:pt x="1177302" y="1215872"/>
                </a:lnTo>
                <a:lnTo>
                  <a:pt x="1085418" y="1285125"/>
                </a:lnTo>
                <a:lnTo>
                  <a:pt x="1022794" y="1228471"/>
                </a:lnTo>
                <a:lnTo>
                  <a:pt x="1020432" y="1226312"/>
                </a:lnTo>
                <a:lnTo>
                  <a:pt x="980008" y="1198016"/>
                </a:lnTo>
                <a:lnTo>
                  <a:pt x="934707" y="1180757"/>
                </a:lnTo>
                <a:lnTo>
                  <a:pt x="886574" y="1175042"/>
                </a:lnTo>
                <a:lnTo>
                  <a:pt x="837679" y="1181404"/>
                </a:lnTo>
                <a:lnTo>
                  <a:pt x="791857" y="1199603"/>
                </a:lnTo>
                <a:lnTo>
                  <a:pt x="752513" y="1227950"/>
                </a:lnTo>
                <a:lnTo>
                  <a:pt x="721245" y="1264996"/>
                </a:lnTo>
                <a:lnTo>
                  <a:pt x="699655" y="1309268"/>
                </a:lnTo>
                <a:lnTo>
                  <a:pt x="671296" y="1392186"/>
                </a:lnTo>
                <a:lnTo>
                  <a:pt x="557326" y="1376172"/>
                </a:lnTo>
                <a:lnTo>
                  <a:pt x="556552" y="1310589"/>
                </a:lnTo>
                <a:lnTo>
                  <a:pt x="549579" y="1260779"/>
                </a:lnTo>
                <a:lnTo>
                  <a:pt x="530758" y="1215161"/>
                </a:lnTo>
                <a:lnTo>
                  <a:pt x="501205" y="1175626"/>
                </a:lnTo>
                <a:lnTo>
                  <a:pt x="491972" y="1168222"/>
                </a:lnTo>
                <a:lnTo>
                  <a:pt x="485114" y="1162697"/>
                </a:lnTo>
                <a:lnTo>
                  <a:pt x="462000" y="1144117"/>
                </a:lnTo>
                <a:lnTo>
                  <a:pt x="416153" y="1123378"/>
                </a:lnTo>
                <a:lnTo>
                  <a:pt x="367563" y="1114882"/>
                </a:lnTo>
                <a:lnTo>
                  <a:pt x="318389" y="1118743"/>
                </a:lnTo>
                <a:lnTo>
                  <a:pt x="270814" y="1135024"/>
                </a:lnTo>
                <a:lnTo>
                  <a:pt x="214325" y="1162697"/>
                </a:lnTo>
                <a:lnTo>
                  <a:pt x="145072" y="1070800"/>
                </a:lnTo>
                <a:lnTo>
                  <a:pt x="190995" y="1023734"/>
                </a:lnTo>
                <a:lnTo>
                  <a:pt x="221259" y="983653"/>
                </a:lnTo>
                <a:lnTo>
                  <a:pt x="240195" y="938136"/>
                </a:lnTo>
                <a:lnTo>
                  <a:pt x="247230" y="889330"/>
                </a:lnTo>
                <a:lnTo>
                  <a:pt x="241757" y="839317"/>
                </a:lnTo>
                <a:lnTo>
                  <a:pt x="224053" y="792213"/>
                </a:lnTo>
                <a:lnTo>
                  <a:pt x="195745" y="751814"/>
                </a:lnTo>
                <a:lnTo>
                  <a:pt x="158280" y="719747"/>
                </a:lnTo>
                <a:lnTo>
                  <a:pt x="113093" y="697636"/>
                </a:lnTo>
                <a:lnTo>
                  <a:pt x="53492" y="677278"/>
                </a:lnTo>
                <a:lnTo>
                  <a:pt x="69507" y="563308"/>
                </a:lnTo>
                <a:lnTo>
                  <a:pt x="135242" y="562546"/>
                </a:lnTo>
                <a:lnTo>
                  <a:pt x="185051" y="555612"/>
                </a:lnTo>
                <a:lnTo>
                  <a:pt x="230670" y="536816"/>
                </a:lnTo>
                <a:lnTo>
                  <a:pt x="270179" y="507263"/>
                </a:lnTo>
                <a:lnTo>
                  <a:pt x="301688" y="467995"/>
                </a:lnTo>
                <a:lnTo>
                  <a:pt x="322453" y="422173"/>
                </a:lnTo>
                <a:lnTo>
                  <a:pt x="330949" y="373570"/>
                </a:lnTo>
                <a:lnTo>
                  <a:pt x="327101" y="324408"/>
                </a:lnTo>
                <a:lnTo>
                  <a:pt x="310819" y="276821"/>
                </a:lnTo>
                <a:lnTo>
                  <a:pt x="283108" y="220306"/>
                </a:lnTo>
                <a:lnTo>
                  <a:pt x="375043" y="151066"/>
                </a:lnTo>
                <a:lnTo>
                  <a:pt x="403250" y="178562"/>
                </a:lnTo>
                <a:lnTo>
                  <a:pt x="444207" y="209435"/>
                </a:lnTo>
                <a:lnTo>
                  <a:pt x="490626" y="228409"/>
                </a:lnTo>
                <a:lnTo>
                  <a:pt x="540385" y="234950"/>
                </a:lnTo>
                <a:lnTo>
                  <a:pt x="591350" y="228523"/>
                </a:lnTo>
                <a:lnTo>
                  <a:pt x="638962" y="209511"/>
                </a:lnTo>
                <a:lnTo>
                  <a:pt x="676579" y="181648"/>
                </a:lnTo>
                <a:lnTo>
                  <a:pt x="679284" y="179654"/>
                </a:lnTo>
                <a:lnTo>
                  <a:pt x="710666" y="140512"/>
                </a:lnTo>
                <a:lnTo>
                  <a:pt x="731520" y="93599"/>
                </a:lnTo>
                <a:lnTo>
                  <a:pt x="742886" y="55880"/>
                </a:lnTo>
                <a:lnTo>
                  <a:pt x="856856" y="71894"/>
                </a:lnTo>
                <a:lnTo>
                  <a:pt x="860132" y="134823"/>
                </a:lnTo>
                <a:lnTo>
                  <a:pt x="868895" y="184353"/>
                </a:lnTo>
                <a:lnTo>
                  <a:pt x="889355" y="229222"/>
                </a:lnTo>
                <a:lnTo>
                  <a:pt x="920343" y="267550"/>
                </a:lnTo>
                <a:lnTo>
                  <a:pt x="960729" y="297535"/>
                </a:lnTo>
                <a:lnTo>
                  <a:pt x="1007275" y="316585"/>
                </a:lnTo>
                <a:lnTo>
                  <a:pt x="1056132" y="323291"/>
                </a:lnTo>
                <a:lnTo>
                  <a:pt x="1105103" y="317627"/>
                </a:lnTo>
                <a:lnTo>
                  <a:pt x="1151991" y="299580"/>
                </a:lnTo>
                <a:lnTo>
                  <a:pt x="1207058" y="269925"/>
                </a:lnTo>
                <a:lnTo>
                  <a:pt x="1209890" y="268401"/>
                </a:lnTo>
                <a:lnTo>
                  <a:pt x="1279144" y="360299"/>
                </a:lnTo>
                <a:lnTo>
                  <a:pt x="1236954" y="407111"/>
                </a:lnTo>
                <a:lnTo>
                  <a:pt x="1208176" y="448310"/>
                </a:lnTo>
                <a:lnTo>
                  <a:pt x="1190917" y="494499"/>
                </a:lnTo>
                <a:lnTo>
                  <a:pt x="1185684" y="543534"/>
                </a:lnTo>
                <a:lnTo>
                  <a:pt x="1193012" y="593267"/>
                </a:lnTo>
                <a:lnTo>
                  <a:pt x="1212481" y="639699"/>
                </a:lnTo>
                <a:lnTo>
                  <a:pt x="1242326" y="679005"/>
                </a:lnTo>
                <a:lnTo>
                  <a:pt x="1280998" y="709637"/>
                </a:lnTo>
                <a:lnTo>
                  <a:pt x="1326972" y="730034"/>
                </a:lnTo>
                <a:lnTo>
                  <a:pt x="1389799" y="748855"/>
                </a:lnTo>
                <a:lnTo>
                  <a:pt x="1389799" y="693216"/>
                </a:lnTo>
                <a:lnTo>
                  <a:pt x="1342301" y="678942"/>
                </a:lnTo>
                <a:lnTo>
                  <a:pt x="1308671" y="664006"/>
                </a:lnTo>
                <a:lnTo>
                  <a:pt x="1280414" y="641629"/>
                </a:lnTo>
                <a:lnTo>
                  <a:pt x="1258633" y="612914"/>
                </a:lnTo>
                <a:lnTo>
                  <a:pt x="1244473" y="578954"/>
                </a:lnTo>
                <a:lnTo>
                  <a:pt x="1239088" y="542569"/>
                </a:lnTo>
                <a:lnTo>
                  <a:pt x="1242872" y="506704"/>
                </a:lnTo>
                <a:lnTo>
                  <a:pt x="1255471" y="472922"/>
                </a:lnTo>
                <a:lnTo>
                  <a:pt x="1276502" y="442760"/>
                </a:lnTo>
                <a:lnTo>
                  <a:pt x="1333487" y="379780"/>
                </a:lnTo>
                <a:lnTo>
                  <a:pt x="1338402" y="371932"/>
                </a:lnTo>
                <a:lnTo>
                  <a:pt x="1340319" y="363105"/>
                </a:lnTo>
                <a:lnTo>
                  <a:pt x="1339189" y="354126"/>
                </a:lnTo>
                <a:lnTo>
                  <a:pt x="1334960" y="345795"/>
                </a:lnTo>
                <a:lnTo>
                  <a:pt x="1276692" y="268401"/>
                </a:lnTo>
                <a:lnTo>
                  <a:pt x="1238783" y="218033"/>
                </a:lnTo>
                <a:lnTo>
                  <a:pt x="1231734" y="211582"/>
                </a:lnTo>
                <a:lnTo>
                  <a:pt x="1223149" y="208051"/>
                </a:lnTo>
                <a:lnTo>
                  <a:pt x="1213891" y="207657"/>
                </a:lnTo>
                <a:lnTo>
                  <a:pt x="1204849" y="210604"/>
                </a:lnTo>
                <a:lnTo>
                  <a:pt x="1126794" y="252514"/>
                </a:lnTo>
                <a:lnTo>
                  <a:pt x="1092454" y="265734"/>
                </a:lnTo>
                <a:lnTo>
                  <a:pt x="1020940" y="265074"/>
                </a:lnTo>
                <a:lnTo>
                  <a:pt x="957376" y="229209"/>
                </a:lnTo>
                <a:lnTo>
                  <a:pt x="919734" y="168389"/>
                </a:lnTo>
                <a:lnTo>
                  <a:pt x="909535" y="55880"/>
                </a:lnTo>
                <a:lnTo>
                  <a:pt x="909116" y="47294"/>
                </a:lnTo>
                <a:lnTo>
                  <a:pt x="906983" y="38214"/>
                </a:lnTo>
                <a:lnTo>
                  <a:pt x="902055" y="30619"/>
                </a:lnTo>
                <a:lnTo>
                  <a:pt x="894880" y="25107"/>
                </a:lnTo>
                <a:lnTo>
                  <a:pt x="886053" y="22250"/>
                </a:lnTo>
                <a:lnTo>
                  <a:pt x="727748" y="0"/>
                </a:lnTo>
                <a:lnTo>
                  <a:pt x="718121" y="381"/>
                </a:lnTo>
                <a:lnTo>
                  <a:pt x="709536" y="3937"/>
                </a:lnTo>
                <a:lnTo>
                  <a:pt x="702716" y="10198"/>
                </a:lnTo>
                <a:lnTo>
                  <a:pt x="698436" y="18630"/>
                </a:lnTo>
                <a:lnTo>
                  <a:pt x="680554" y="78282"/>
                </a:lnTo>
                <a:lnTo>
                  <a:pt x="665251" y="112623"/>
                </a:lnTo>
                <a:lnTo>
                  <a:pt x="642289" y="141249"/>
                </a:lnTo>
                <a:lnTo>
                  <a:pt x="612800" y="163068"/>
                </a:lnTo>
                <a:lnTo>
                  <a:pt x="577964" y="176961"/>
                </a:lnTo>
                <a:lnTo>
                  <a:pt x="540740" y="181648"/>
                </a:lnTo>
                <a:lnTo>
                  <a:pt x="504380" y="176834"/>
                </a:lnTo>
                <a:lnTo>
                  <a:pt x="470420" y="162953"/>
                </a:lnTo>
                <a:lnTo>
                  <a:pt x="454609" y="151066"/>
                </a:lnTo>
                <a:lnTo>
                  <a:pt x="440423" y="140398"/>
                </a:lnTo>
                <a:lnTo>
                  <a:pt x="395808" y="96901"/>
                </a:lnTo>
                <a:lnTo>
                  <a:pt x="387921" y="91579"/>
                </a:lnTo>
                <a:lnTo>
                  <a:pt x="378917" y="89408"/>
                </a:lnTo>
                <a:lnTo>
                  <a:pt x="369684" y="90474"/>
                </a:lnTo>
                <a:lnTo>
                  <a:pt x="361111" y="94792"/>
                </a:lnTo>
                <a:lnTo>
                  <a:pt x="233476" y="190982"/>
                </a:lnTo>
                <a:lnTo>
                  <a:pt x="227088" y="197827"/>
                </a:lnTo>
                <a:lnTo>
                  <a:pt x="223520" y="206146"/>
                </a:lnTo>
                <a:lnTo>
                  <a:pt x="222935" y="215163"/>
                </a:lnTo>
                <a:lnTo>
                  <a:pt x="225526" y="224066"/>
                </a:lnTo>
                <a:lnTo>
                  <a:pt x="262953" y="300316"/>
                </a:lnTo>
                <a:lnTo>
                  <a:pt x="274840" y="335114"/>
                </a:lnTo>
                <a:lnTo>
                  <a:pt x="271399" y="406577"/>
                </a:lnTo>
                <a:lnTo>
                  <a:pt x="233197" y="468820"/>
                </a:lnTo>
                <a:lnTo>
                  <a:pt x="171018" y="504177"/>
                </a:lnTo>
                <a:lnTo>
                  <a:pt x="46050" y="510324"/>
                </a:lnTo>
                <a:lnTo>
                  <a:pt x="36677" y="512203"/>
                </a:lnTo>
                <a:lnTo>
                  <a:pt x="28752" y="517042"/>
                </a:lnTo>
                <a:lnTo>
                  <a:pt x="26073" y="520395"/>
                </a:lnTo>
                <a:lnTo>
                  <a:pt x="0" y="705942"/>
                </a:lnTo>
                <a:lnTo>
                  <a:pt x="1346" y="709358"/>
                </a:lnTo>
                <a:lnTo>
                  <a:pt x="7289" y="716191"/>
                </a:lnTo>
                <a:lnTo>
                  <a:pt x="15443" y="720737"/>
                </a:lnTo>
                <a:lnTo>
                  <a:pt x="95859" y="748195"/>
                </a:lnTo>
                <a:lnTo>
                  <a:pt x="128892" y="764324"/>
                </a:lnTo>
                <a:lnTo>
                  <a:pt x="156298" y="787755"/>
                </a:lnTo>
                <a:lnTo>
                  <a:pt x="176999" y="817295"/>
                </a:lnTo>
                <a:lnTo>
                  <a:pt x="189928" y="851750"/>
                </a:lnTo>
                <a:lnTo>
                  <a:pt x="193954" y="888263"/>
                </a:lnTo>
                <a:lnTo>
                  <a:pt x="188810" y="923925"/>
                </a:lnTo>
                <a:lnTo>
                  <a:pt x="174917" y="957199"/>
                </a:lnTo>
                <a:lnTo>
                  <a:pt x="152704" y="986548"/>
                </a:lnTo>
                <a:lnTo>
                  <a:pt x="90906" y="1050023"/>
                </a:lnTo>
                <a:lnTo>
                  <a:pt x="85572" y="1057922"/>
                </a:lnTo>
                <a:lnTo>
                  <a:pt x="83400" y="1066927"/>
                </a:lnTo>
                <a:lnTo>
                  <a:pt x="84455" y="1076147"/>
                </a:lnTo>
                <a:lnTo>
                  <a:pt x="88785" y="1084707"/>
                </a:lnTo>
                <a:lnTo>
                  <a:pt x="184975" y="1212494"/>
                </a:lnTo>
                <a:lnTo>
                  <a:pt x="191808" y="1218793"/>
                </a:lnTo>
                <a:lnTo>
                  <a:pt x="200126" y="1222311"/>
                </a:lnTo>
                <a:lnTo>
                  <a:pt x="209156" y="1222883"/>
                </a:lnTo>
                <a:lnTo>
                  <a:pt x="218071" y="1220304"/>
                </a:lnTo>
                <a:lnTo>
                  <a:pt x="294297" y="1183017"/>
                </a:lnTo>
                <a:lnTo>
                  <a:pt x="329082" y="1171054"/>
                </a:lnTo>
                <a:lnTo>
                  <a:pt x="400558" y="1174445"/>
                </a:lnTo>
                <a:lnTo>
                  <a:pt x="462737" y="1212646"/>
                </a:lnTo>
                <a:lnTo>
                  <a:pt x="498081" y="1274864"/>
                </a:lnTo>
                <a:lnTo>
                  <a:pt x="504317" y="1399882"/>
                </a:lnTo>
                <a:lnTo>
                  <a:pt x="506171" y="1409204"/>
                </a:lnTo>
                <a:lnTo>
                  <a:pt x="510984" y="1417091"/>
                </a:lnTo>
                <a:lnTo>
                  <a:pt x="518223" y="1422882"/>
                </a:lnTo>
                <a:lnTo>
                  <a:pt x="527291" y="1425867"/>
                </a:lnTo>
                <a:lnTo>
                  <a:pt x="685711" y="1448130"/>
                </a:lnTo>
                <a:lnTo>
                  <a:pt x="694931" y="1447812"/>
                </a:lnTo>
                <a:lnTo>
                  <a:pt x="703351" y="1444447"/>
                </a:lnTo>
                <a:lnTo>
                  <a:pt x="710196" y="1438503"/>
                </a:lnTo>
                <a:lnTo>
                  <a:pt x="714743" y="1430401"/>
                </a:lnTo>
                <a:lnTo>
                  <a:pt x="727798" y="1392186"/>
                </a:lnTo>
                <a:lnTo>
                  <a:pt x="750239" y="1326502"/>
                </a:lnTo>
                <a:lnTo>
                  <a:pt x="788835" y="1267015"/>
                </a:lnTo>
                <a:lnTo>
                  <a:pt x="851052" y="1233131"/>
                </a:lnTo>
                <a:lnTo>
                  <a:pt x="886802" y="1228471"/>
                </a:lnTo>
                <a:lnTo>
                  <a:pt x="921994" y="1232623"/>
                </a:lnTo>
                <a:lnTo>
                  <a:pt x="955116" y="1245222"/>
                </a:lnTo>
                <a:lnTo>
                  <a:pt x="984656" y="1265847"/>
                </a:lnTo>
                <a:lnTo>
                  <a:pt x="1066063" y="1339481"/>
                </a:lnTo>
                <a:lnTo>
                  <a:pt x="1073899" y="1344409"/>
                </a:lnTo>
                <a:lnTo>
                  <a:pt x="1082700" y="1346327"/>
                </a:lnTo>
                <a:lnTo>
                  <a:pt x="1091653" y="1345196"/>
                </a:lnTo>
                <a:lnTo>
                  <a:pt x="1099921" y="1340942"/>
                </a:lnTo>
                <a:lnTo>
                  <a:pt x="1174051" y="1285125"/>
                </a:lnTo>
                <a:lnTo>
                  <a:pt x="1227670" y="1244765"/>
                </a:lnTo>
                <a:lnTo>
                  <a:pt x="1234186" y="1237729"/>
                </a:lnTo>
                <a:lnTo>
                  <a:pt x="1237716" y="1229144"/>
                </a:lnTo>
                <a:lnTo>
                  <a:pt x="1238110" y="1219898"/>
                </a:lnTo>
                <a:lnTo>
                  <a:pt x="1235202" y="1210843"/>
                </a:lnTo>
                <a:lnTo>
                  <a:pt x="1193330" y="1132801"/>
                </a:lnTo>
                <a:lnTo>
                  <a:pt x="1180045" y="1098461"/>
                </a:lnTo>
                <a:lnTo>
                  <a:pt x="1180795" y="1026909"/>
                </a:lnTo>
                <a:lnTo>
                  <a:pt x="1216621" y="963345"/>
                </a:lnTo>
                <a:lnTo>
                  <a:pt x="1277454" y="925741"/>
                </a:lnTo>
                <a:lnTo>
                  <a:pt x="1398562" y="914984"/>
                </a:lnTo>
                <a:lnTo>
                  <a:pt x="1407579" y="912926"/>
                </a:lnTo>
                <a:lnTo>
                  <a:pt x="1415173" y="908037"/>
                </a:lnTo>
                <a:lnTo>
                  <a:pt x="1417472" y="905065"/>
                </a:lnTo>
                <a:lnTo>
                  <a:pt x="1443532" y="719620"/>
                </a:lnTo>
                <a:close/>
              </a:path>
            </a:pathLst>
          </a:custGeom>
          <a:solidFill>
            <a:srgbClr val="000000"/>
          </a:solidFill>
        </p:spPr>
        <p:txBody>
          <a:bodyPr wrap="square" lIns="0" tIns="0" rIns="0" bIns="0" rtlCol="0"/>
          <a:lstStyle/>
          <a:p>
            <a:endParaRPr/>
          </a:p>
        </p:txBody>
      </p:sp>
      <p:sp>
        <p:nvSpPr>
          <p:cNvPr id="8" name="object 10"/>
          <p:cNvSpPr/>
          <p:nvPr userDrawn="1"/>
        </p:nvSpPr>
        <p:spPr>
          <a:xfrm>
            <a:off x="7308305" y="0"/>
            <a:ext cx="1833666" cy="5148000"/>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Tree>
    <p:extLst>
      <p:ext uri="{BB962C8B-B14F-4D97-AF65-F5344CB8AC3E}">
        <p14:creationId xmlns:p14="http://schemas.microsoft.com/office/powerpoint/2010/main" val="140414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4"/>
          <p:cNvSpPr/>
          <p:nvPr userDrawn="1"/>
        </p:nvSpPr>
        <p:spPr>
          <a:xfrm>
            <a:off x="0" y="-1962"/>
            <a:ext cx="1800000" cy="5166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8" name="object 7"/>
          <p:cNvSpPr>
            <a:spLocks noChangeAspect="1"/>
          </p:cNvSpPr>
          <p:nvPr userDrawn="1"/>
        </p:nvSpPr>
        <p:spPr>
          <a:xfrm>
            <a:off x="7542376" y="933510"/>
            <a:ext cx="900000" cy="900000"/>
          </a:xfrm>
          <a:custGeom>
            <a:avLst/>
            <a:gdLst/>
            <a:ahLst/>
            <a:cxnLst/>
            <a:rect l="l" t="t" r="r" b="b"/>
            <a:pathLst>
              <a:path w="1476375" h="1476375">
                <a:moveTo>
                  <a:pt x="184480" y="123012"/>
                </a:moveTo>
                <a:lnTo>
                  <a:pt x="122986" y="123012"/>
                </a:lnTo>
                <a:lnTo>
                  <a:pt x="122986" y="184505"/>
                </a:lnTo>
                <a:lnTo>
                  <a:pt x="184480" y="184505"/>
                </a:lnTo>
                <a:lnTo>
                  <a:pt x="184480" y="123012"/>
                </a:lnTo>
                <a:close/>
              </a:path>
              <a:path w="1476375" h="1476375">
                <a:moveTo>
                  <a:pt x="307467" y="123012"/>
                </a:moveTo>
                <a:lnTo>
                  <a:pt x="245986" y="123012"/>
                </a:lnTo>
                <a:lnTo>
                  <a:pt x="245986" y="184505"/>
                </a:lnTo>
                <a:lnTo>
                  <a:pt x="307467" y="184505"/>
                </a:lnTo>
                <a:lnTo>
                  <a:pt x="307467" y="123012"/>
                </a:lnTo>
                <a:close/>
              </a:path>
              <a:path w="1476375" h="1476375">
                <a:moveTo>
                  <a:pt x="553491" y="615010"/>
                </a:moveTo>
                <a:lnTo>
                  <a:pt x="491998" y="615010"/>
                </a:lnTo>
                <a:lnTo>
                  <a:pt x="491998" y="461251"/>
                </a:lnTo>
                <a:lnTo>
                  <a:pt x="430504" y="461251"/>
                </a:lnTo>
                <a:lnTo>
                  <a:pt x="430504" y="615010"/>
                </a:lnTo>
                <a:lnTo>
                  <a:pt x="368985" y="615010"/>
                </a:lnTo>
                <a:lnTo>
                  <a:pt x="368985" y="522744"/>
                </a:lnTo>
                <a:lnTo>
                  <a:pt x="307492" y="522744"/>
                </a:lnTo>
                <a:lnTo>
                  <a:pt x="307492" y="615010"/>
                </a:lnTo>
                <a:lnTo>
                  <a:pt x="245999" y="615010"/>
                </a:lnTo>
                <a:lnTo>
                  <a:pt x="245999" y="368998"/>
                </a:lnTo>
                <a:lnTo>
                  <a:pt x="184492" y="368998"/>
                </a:lnTo>
                <a:lnTo>
                  <a:pt x="184492" y="645744"/>
                </a:lnTo>
                <a:lnTo>
                  <a:pt x="186905" y="657720"/>
                </a:lnTo>
                <a:lnTo>
                  <a:pt x="193497" y="667499"/>
                </a:lnTo>
                <a:lnTo>
                  <a:pt x="203263" y="674090"/>
                </a:lnTo>
                <a:lnTo>
                  <a:pt x="215239" y="676503"/>
                </a:lnTo>
                <a:lnTo>
                  <a:pt x="553491" y="676503"/>
                </a:lnTo>
                <a:lnTo>
                  <a:pt x="553491" y="615010"/>
                </a:lnTo>
                <a:close/>
              </a:path>
              <a:path w="1476375" h="1476375">
                <a:moveTo>
                  <a:pt x="1260729" y="430491"/>
                </a:moveTo>
                <a:lnTo>
                  <a:pt x="1258303" y="418528"/>
                </a:lnTo>
                <a:lnTo>
                  <a:pt x="1251724" y="408762"/>
                </a:lnTo>
                <a:lnTo>
                  <a:pt x="1241945" y="402170"/>
                </a:lnTo>
                <a:lnTo>
                  <a:pt x="1229969" y="399745"/>
                </a:lnTo>
                <a:lnTo>
                  <a:pt x="1106982" y="399745"/>
                </a:lnTo>
                <a:lnTo>
                  <a:pt x="1106982" y="461251"/>
                </a:lnTo>
                <a:lnTo>
                  <a:pt x="1155877" y="461251"/>
                </a:lnTo>
                <a:lnTo>
                  <a:pt x="968603" y="648512"/>
                </a:lnTo>
                <a:lnTo>
                  <a:pt x="852055" y="531964"/>
                </a:lnTo>
                <a:lnTo>
                  <a:pt x="841908" y="525259"/>
                </a:lnTo>
                <a:lnTo>
                  <a:pt x="830376" y="523024"/>
                </a:lnTo>
                <a:lnTo>
                  <a:pt x="818845" y="525259"/>
                </a:lnTo>
                <a:lnTo>
                  <a:pt x="808697" y="531964"/>
                </a:lnTo>
                <a:lnTo>
                  <a:pt x="716470" y="624217"/>
                </a:lnTo>
                <a:lnTo>
                  <a:pt x="759815" y="667575"/>
                </a:lnTo>
                <a:lnTo>
                  <a:pt x="830224" y="596861"/>
                </a:lnTo>
                <a:lnTo>
                  <a:pt x="946785" y="713397"/>
                </a:lnTo>
                <a:lnTo>
                  <a:pt x="956919" y="720102"/>
                </a:lnTo>
                <a:lnTo>
                  <a:pt x="968451" y="722337"/>
                </a:lnTo>
                <a:lnTo>
                  <a:pt x="979982" y="720102"/>
                </a:lnTo>
                <a:lnTo>
                  <a:pt x="990130" y="713397"/>
                </a:lnTo>
                <a:lnTo>
                  <a:pt x="1199235" y="504596"/>
                </a:lnTo>
                <a:lnTo>
                  <a:pt x="1199235" y="553504"/>
                </a:lnTo>
                <a:lnTo>
                  <a:pt x="1260729" y="553504"/>
                </a:lnTo>
                <a:lnTo>
                  <a:pt x="1260729" y="430491"/>
                </a:lnTo>
                <a:close/>
              </a:path>
              <a:path w="1476375" h="1476375">
                <a:moveTo>
                  <a:pt x="1352956" y="123012"/>
                </a:moveTo>
                <a:lnTo>
                  <a:pt x="1291475" y="123012"/>
                </a:lnTo>
                <a:lnTo>
                  <a:pt x="1291475" y="184505"/>
                </a:lnTo>
                <a:lnTo>
                  <a:pt x="1352956" y="184505"/>
                </a:lnTo>
                <a:lnTo>
                  <a:pt x="1352956" y="123012"/>
                </a:lnTo>
                <a:close/>
              </a:path>
              <a:path w="1476375" h="1476375">
                <a:moveTo>
                  <a:pt x="1475994" y="92265"/>
                </a:moveTo>
                <a:lnTo>
                  <a:pt x="1448968" y="27025"/>
                </a:lnTo>
                <a:lnTo>
                  <a:pt x="1414487" y="6210"/>
                </a:lnTo>
                <a:lnTo>
                  <a:pt x="1414487" y="92265"/>
                </a:lnTo>
                <a:lnTo>
                  <a:pt x="1414487" y="245999"/>
                </a:lnTo>
                <a:lnTo>
                  <a:pt x="1414475" y="307492"/>
                </a:lnTo>
                <a:lnTo>
                  <a:pt x="1414475" y="891755"/>
                </a:lnTo>
                <a:lnTo>
                  <a:pt x="1412049" y="903732"/>
                </a:lnTo>
                <a:lnTo>
                  <a:pt x="1405470" y="913498"/>
                </a:lnTo>
                <a:lnTo>
                  <a:pt x="1395691" y="920089"/>
                </a:lnTo>
                <a:lnTo>
                  <a:pt x="1383741" y="922502"/>
                </a:lnTo>
                <a:lnTo>
                  <a:pt x="1352981" y="922502"/>
                </a:lnTo>
                <a:lnTo>
                  <a:pt x="1350556" y="885444"/>
                </a:lnTo>
                <a:lnTo>
                  <a:pt x="1347152" y="860996"/>
                </a:lnTo>
                <a:lnTo>
                  <a:pt x="1344942" y="845146"/>
                </a:lnTo>
                <a:lnTo>
                  <a:pt x="1334782" y="804125"/>
                </a:lnTo>
                <a:lnTo>
                  <a:pt x="1332890" y="799503"/>
                </a:lnTo>
                <a:lnTo>
                  <a:pt x="1291475" y="799503"/>
                </a:lnTo>
                <a:lnTo>
                  <a:pt x="1291475" y="964628"/>
                </a:lnTo>
                <a:lnTo>
                  <a:pt x="1281417" y="1013345"/>
                </a:lnTo>
                <a:lnTo>
                  <a:pt x="1260741" y="1048575"/>
                </a:lnTo>
                <a:lnTo>
                  <a:pt x="1260741" y="1186332"/>
                </a:lnTo>
                <a:lnTo>
                  <a:pt x="1252042" y="1237170"/>
                </a:lnTo>
                <a:lnTo>
                  <a:pt x="1238834" y="1286903"/>
                </a:lnTo>
                <a:lnTo>
                  <a:pt x="1221206" y="1335252"/>
                </a:lnTo>
                <a:lnTo>
                  <a:pt x="1199248" y="1381899"/>
                </a:lnTo>
                <a:lnTo>
                  <a:pt x="1199248" y="1170647"/>
                </a:lnTo>
                <a:lnTo>
                  <a:pt x="1214970" y="1173060"/>
                </a:lnTo>
                <a:lnTo>
                  <a:pt x="1230503" y="1176489"/>
                </a:lnTo>
                <a:lnTo>
                  <a:pt x="1245768" y="1180922"/>
                </a:lnTo>
                <a:lnTo>
                  <a:pt x="1260741" y="1186332"/>
                </a:lnTo>
                <a:lnTo>
                  <a:pt x="1260741" y="1048575"/>
                </a:lnTo>
                <a:lnTo>
                  <a:pt x="1254417" y="1059345"/>
                </a:lnTo>
                <a:lnTo>
                  <a:pt x="1215199" y="1093571"/>
                </a:lnTo>
                <a:lnTo>
                  <a:pt x="1168488" y="1106995"/>
                </a:lnTo>
                <a:lnTo>
                  <a:pt x="1137742" y="1100416"/>
                </a:lnTo>
                <a:lnTo>
                  <a:pt x="1137742" y="1170647"/>
                </a:lnTo>
                <a:lnTo>
                  <a:pt x="1137742" y="1381899"/>
                </a:lnTo>
                <a:lnTo>
                  <a:pt x="1115771" y="1335252"/>
                </a:lnTo>
                <a:lnTo>
                  <a:pt x="1098130" y="1286903"/>
                </a:lnTo>
                <a:lnTo>
                  <a:pt x="1086383" y="1242682"/>
                </a:lnTo>
                <a:lnTo>
                  <a:pt x="1086383" y="1414500"/>
                </a:lnTo>
                <a:lnTo>
                  <a:pt x="922489" y="1414500"/>
                </a:lnTo>
                <a:lnTo>
                  <a:pt x="926807" y="1369021"/>
                </a:lnTo>
                <a:lnTo>
                  <a:pt x="939266" y="1325651"/>
                </a:lnTo>
                <a:lnTo>
                  <a:pt x="959345" y="1285430"/>
                </a:lnTo>
                <a:lnTo>
                  <a:pt x="986523" y="1249413"/>
                </a:lnTo>
                <a:lnTo>
                  <a:pt x="1020279" y="1218615"/>
                </a:lnTo>
                <a:lnTo>
                  <a:pt x="1030389" y="1269606"/>
                </a:lnTo>
                <a:lnTo>
                  <a:pt x="1044841" y="1319428"/>
                </a:lnTo>
                <a:lnTo>
                  <a:pt x="1063536" y="1367828"/>
                </a:lnTo>
                <a:lnTo>
                  <a:pt x="1086383" y="1414500"/>
                </a:lnTo>
                <a:lnTo>
                  <a:pt x="1086383" y="1242682"/>
                </a:lnTo>
                <a:lnTo>
                  <a:pt x="1084922" y="1237170"/>
                </a:lnTo>
                <a:lnTo>
                  <a:pt x="1081760" y="1218615"/>
                </a:lnTo>
                <a:lnTo>
                  <a:pt x="1091209" y="1180922"/>
                </a:lnTo>
                <a:lnTo>
                  <a:pt x="1137742" y="1170647"/>
                </a:lnTo>
                <a:lnTo>
                  <a:pt x="1137742" y="1100416"/>
                </a:lnTo>
                <a:lnTo>
                  <a:pt x="1133525" y="1099502"/>
                </a:lnTo>
                <a:lnTo>
                  <a:pt x="1101953" y="1079334"/>
                </a:lnTo>
                <a:lnTo>
                  <a:pt x="1075728" y="1049934"/>
                </a:lnTo>
                <a:lnTo>
                  <a:pt x="1056855" y="1014755"/>
                </a:lnTo>
                <a:lnTo>
                  <a:pt x="1087615" y="983996"/>
                </a:lnTo>
                <a:lnTo>
                  <a:pt x="1131277" y="940333"/>
                </a:lnTo>
                <a:lnTo>
                  <a:pt x="1210614" y="860996"/>
                </a:lnTo>
                <a:lnTo>
                  <a:pt x="1283487" y="860996"/>
                </a:lnTo>
                <a:lnTo>
                  <a:pt x="1287005" y="886777"/>
                </a:lnTo>
                <a:lnTo>
                  <a:pt x="1289519" y="912660"/>
                </a:lnTo>
                <a:lnTo>
                  <a:pt x="1291005" y="938618"/>
                </a:lnTo>
                <a:lnTo>
                  <a:pt x="1291475" y="964628"/>
                </a:lnTo>
                <a:lnTo>
                  <a:pt x="1291475" y="799503"/>
                </a:lnTo>
                <a:lnTo>
                  <a:pt x="1266888" y="799503"/>
                </a:lnTo>
                <a:lnTo>
                  <a:pt x="1199248" y="799503"/>
                </a:lnTo>
                <a:lnTo>
                  <a:pt x="1190942" y="799503"/>
                </a:lnTo>
                <a:lnTo>
                  <a:pt x="1183208" y="802652"/>
                </a:lnTo>
                <a:lnTo>
                  <a:pt x="1140650" y="845159"/>
                </a:lnTo>
                <a:lnTo>
                  <a:pt x="1045489" y="940333"/>
                </a:lnTo>
                <a:lnTo>
                  <a:pt x="1046454" y="922502"/>
                </a:lnTo>
                <a:lnTo>
                  <a:pt x="1055916" y="839914"/>
                </a:lnTo>
                <a:lnTo>
                  <a:pt x="1069962" y="798690"/>
                </a:lnTo>
                <a:lnTo>
                  <a:pt x="1092238" y="766470"/>
                </a:lnTo>
                <a:lnTo>
                  <a:pt x="1124496" y="745490"/>
                </a:lnTo>
                <a:lnTo>
                  <a:pt x="1168488" y="737997"/>
                </a:lnTo>
                <a:lnTo>
                  <a:pt x="1199489" y="741032"/>
                </a:lnTo>
                <a:lnTo>
                  <a:pt x="1227480" y="753071"/>
                </a:lnTo>
                <a:lnTo>
                  <a:pt x="1250569" y="772960"/>
                </a:lnTo>
                <a:lnTo>
                  <a:pt x="1266863" y="799477"/>
                </a:lnTo>
                <a:lnTo>
                  <a:pt x="1332877" y="799452"/>
                </a:lnTo>
                <a:lnTo>
                  <a:pt x="1300746" y="737997"/>
                </a:lnTo>
                <a:lnTo>
                  <a:pt x="1263510" y="701967"/>
                </a:lnTo>
                <a:lnTo>
                  <a:pt x="1221638" y="683298"/>
                </a:lnTo>
                <a:lnTo>
                  <a:pt x="1168488" y="676503"/>
                </a:lnTo>
                <a:lnTo>
                  <a:pt x="1115339" y="683298"/>
                </a:lnTo>
                <a:lnTo>
                  <a:pt x="1073531" y="701979"/>
                </a:lnTo>
                <a:lnTo>
                  <a:pt x="1041692" y="730021"/>
                </a:lnTo>
                <a:lnTo>
                  <a:pt x="1018451" y="764921"/>
                </a:lnTo>
                <a:lnTo>
                  <a:pt x="1002436" y="804138"/>
                </a:lnTo>
                <a:lnTo>
                  <a:pt x="992263" y="845159"/>
                </a:lnTo>
                <a:lnTo>
                  <a:pt x="986574" y="885444"/>
                </a:lnTo>
                <a:lnTo>
                  <a:pt x="983983" y="922502"/>
                </a:lnTo>
                <a:lnTo>
                  <a:pt x="707237" y="922502"/>
                </a:lnTo>
                <a:lnTo>
                  <a:pt x="703808" y="916965"/>
                </a:lnTo>
                <a:lnTo>
                  <a:pt x="680999" y="880008"/>
                </a:lnTo>
                <a:lnTo>
                  <a:pt x="676135" y="874598"/>
                </a:lnTo>
                <a:lnTo>
                  <a:pt x="676135" y="1046162"/>
                </a:lnTo>
                <a:lnTo>
                  <a:pt x="671474" y="1090409"/>
                </a:lnTo>
                <a:lnTo>
                  <a:pt x="657199" y="1133792"/>
                </a:lnTo>
                <a:lnTo>
                  <a:pt x="633387" y="1173988"/>
                </a:lnTo>
                <a:lnTo>
                  <a:pt x="589775" y="1130490"/>
                </a:lnTo>
                <a:lnTo>
                  <a:pt x="589775" y="1217688"/>
                </a:lnTo>
                <a:lnTo>
                  <a:pt x="560552" y="1236141"/>
                </a:lnTo>
                <a:lnTo>
                  <a:pt x="528980" y="1249603"/>
                </a:lnTo>
                <a:lnTo>
                  <a:pt x="495655" y="1257884"/>
                </a:lnTo>
                <a:lnTo>
                  <a:pt x="461238" y="1260754"/>
                </a:lnTo>
                <a:lnTo>
                  <a:pt x="411924" y="1254696"/>
                </a:lnTo>
                <a:lnTo>
                  <a:pt x="366737" y="1238148"/>
                </a:lnTo>
                <a:lnTo>
                  <a:pt x="326974" y="1212430"/>
                </a:lnTo>
                <a:lnTo>
                  <a:pt x="293903" y="1178839"/>
                </a:lnTo>
                <a:lnTo>
                  <a:pt x="268795" y="1138682"/>
                </a:lnTo>
                <a:lnTo>
                  <a:pt x="252958" y="1093254"/>
                </a:lnTo>
                <a:lnTo>
                  <a:pt x="247662" y="1043851"/>
                </a:lnTo>
                <a:lnTo>
                  <a:pt x="254215" y="992606"/>
                </a:lnTo>
                <a:lnTo>
                  <a:pt x="272186" y="945654"/>
                </a:lnTo>
                <a:lnTo>
                  <a:pt x="300177" y="904595"/>
                </a:lnTo>
                <a:lnTo>
                  <a:pt x="336804" y="871029"/>
                </a:lnTo>
                <a:lnTo>
                  <a:pt x="380707" y="846531"/>
                </a:lnTo>
                <a:lnTo>
                  <a:pt x="430504" y="832700"/>
                </a:lnTo>
                <a:lnTo>
                  <a:pt x="430441" y="1053655"/>
                </a:lnTo>
                <a:lnTo>
                  <a:pt x="433654" y="1061516"/>
                </a:lnTo>
                <a:lnTo>
                  <a:pt x="468706" y="1096632"/>
                </a:lnTo>
                <a:lnTo>
                  <a:pt x="589775" y="1217688"/>
                </a:lnTo>
                <a:lnTo>
                  <a:pt x="589775" y="1130490"/>
                </a:lnTo>
                <a:lnTo>
                  <a:pt x="504596" y="1045502"/>
                </a:lnTo>
                <a:lnTo>
                  <a:pt x="578713" y="971384"/>
                </a:lnTo>
                <a:lnTo>
                  <a:pt x="633133" y="916965"/>
                </a:lnTo>
                <a:lnTo>
                  <a:pt x="657034" y="957122"/>
                </a:lnTo>
                <a:lnTo>
                  <a:pt x="671398" y="1000480"/>
                </a:lnTo>
                <a:lnTo>
                  <a:pt x="676046" y="1043851"/>
                </a:lnTo>
                <a:lnTo>
                  <a:pt x="676135" y="1046162"/>
                </a:lnTo>
                <a:lnTo>
                  <a:pt x="676135" y="874598"/>
                </a:lnTo>
                <a:lnTo>
                  <a:pt x="648563" y="843876"/>
                </a:lnTo>
                <a:lnTo>
                  <a:pt x="634288" y="832700"/>
                </a:lnTo>
                <a:lnTo>
                  <a:pt x="610984" y="814463"/>
                </a:lnTo>
                <a:lnTo>
                  <a:pt x="589775" y="803109"/>
                </a:lnTo>
                <a:lnTo>
                  <a:pt x="589775" y="873302"/>
                </a:lnTo>
                <a:lnTo>
                  <a:pt x="491998" y="971384"/>
                </a:lnTo>
                <a:lnTo>
                  <a:pt x="491998" y="832700"/>
                </a:lnTo>
                <a:lnTo>
                  <a:pt x="518198" y="838212"/>
                </a:lnTo>
                <a:lnTo>
                  <a:pt x="543420" y="846899"/>
                </a:lnTo>
                <a:lnTo>
                  <a:pt x="567372" y="858634"/>
                </a:lnTo>
                <a:lnTo>
                  <a:pt x="589775" y="873302"/>
                </a:lnTo>
                <a:lnTo>
                  <a:pt x="589775" y="803109"/>
                </a:lnTo>
                <a:lnTo>
                  <a:pt x="569290" y="792124"/>
                </a:lnTo>
                <a:lnTo>
                  <a:pt x="524535" y="777214"/>
                </a:lnTo>
                <a:lnTo>
                  <a:pt x="477774" y="770064"/>
                </a:lnTo>
                <a:lnTo>
                  <a:pt x="430060" y="771029"/>
                </a:lnTo>
                <a:lnTo>
                  <a:pt x="382435" y="780465"/>
                </a:lnTo>
                <a:lnTo>
                  <a:pt x="335953" y="798715"/>
                </a:lnTo>
                <a:lnTo>
                  <a:pt x="297764" y="821829"/>
                </a:lnTo>
                <a:lnTo>
                  <a:pt x="264007" y="850569"/>
                </a:lnTo>
                <a:lnTo>
                  <a:pt x="235267" y="884339"/>
                </a:lnTo>
                <a:lnTo>
                  <a:pt x="212166" y="922502"/>
                </a:lnTo>
                <a:lnTo>
                  <a:pt x="92252" y="922502"/>
                </a:lnTo>
                <a:lnTo>
                  <a:pt x="80276" y="920089"/>
                </a:lnTo>
                <a:lnTo>
                  <a:pt x="70497" y="913498"/>
                </a:lnTo>
                <a:lnTo>
                  <a:pt x="63906" y="903719"/>
                </a:lnTo>
                <a:lnTo>
                  <a:pt x="61493" y="891755"/>
                </a:lnTo>
                <a:lnTo>
                  <a:pt x="61493" y="307492"/>
                </a:lnTo>
                <a:lnTo>
                  <a:pt x="1414475" y="307492"/>
                </a:lnTo>
                <a:lnTo>
                  <a:pt x="1414475" y="245999"/>
                </a:lnTo>
                <a:lnTo>
                  <a:pt x="61493" y="245999"/>
                </a:lnTo>
                <a:lnTo>
                  <a:pt x="61493" y="92265"/>
                </a:lnTo>
                <a:lnTo>
                  <a:pt x="63906" y="80302"/>
                </a:lnTo>
                <a:lnTo>
                  <a:pt x="70497" y="70523"/>
                </a:lnTo>
                <a:lnTo>
                  <a:pt x="80276" y="63931"/>
                </a:lnTo>
                <a:lnTo>
                  <a:pt x="92252" y="61506"/>
                </a:lnTo>
                <a:lnTo>
                  <a:pt x="1383741" y="61506"/>
                </a:lnTo>
                <a:lnTo>
                  <a:pt x="1395691" y="63931"/>
                </a:lnTo>
                <a:lnTo>
                  <a:pt x="1405470" y="70523"/>
                </a:lnTo>
                <a:lnTo>
                  <a:pt x="1412062" y="80302"/>
                </a:lnTo>
                <a:lnTo>
                  <a:pt x="1414487" y="92265"/>
                </a:lnTo>
                <a:lnTo>
                  <a:pt x="1414487" y="6210"/>
                </a:lnTo>
                <a:lnTo>
                  <a:pt x="1383741" y="0"/>
                </a:lnTo>
                <a:lnTo>
                  <a:pt x="92252" y="0"/>
                </a:lnTo>
                <a:lnTo>
                  <a:pt x="56337" y="7251"/>
                </a:lnTo>
                <a:lnTo>
                  <a:pt x="27012" y="27025"/>
                </a:lnTo>
                <a:lnTo>
                  <a:pt x="7239" y="56349"/>
                </a:lnTo>
                <a:lnTo>
                  <a:pt x="0" y="92265"/>
                </a:lnTo>
                <a:lnTo>
                  <a:pt x="0" y="891755"/>
                </a:lnTo>
                <a:lnTo>
                  <a:pt x="7239" y="927658"/>
                </a:lnTo>
                <a:lnTo>
                  <a:pt x="27012" y="956983"/>
                </a:lnTo>
                <a:lnTo>
                  <a:pt x="56337" y="976757"/>
                </a:lnTo>
                <a:lnTo>
                  <a:pt x="92252" y="983996"/>
                </a:lnTo>
                <a:lnTo>
                  <a:pt x="191566" y="983996"/>
                </a:lnTo>
                <a:lnTo>
                  <a:pt x="184734" y="1033475"/>
                </a:lnTo>
                <a:lnTo>
                  <a:pt x="186740" y="1081989"/>
                </a:lnTo>
                <a:lnTo>
                  <a:pt x="197002" y="1128598"/>
                </a:lnTo>
                <a:lnTo>
                  <a:pt x="214934" y="1172375"/>
                </a:lnTo>
                <a:lnTo>
                  <a:pt x="239941" y="1212367"/>
                </a:lnTo>
                <a:lnTo>
                  <a:pt x="271449" y="1247648"/>
                </a:lnTo>
                <a:lnTo>
                  <a:pt x="308864" y="1277289"/>
                </a:lnTo>
                <a:lnTo>
                  <a:pt x="351599" y="1300327"/>
                </a:lnTo>
                <a:lnTo>
                  <a:pt x="399072" y="1315847"/>
                </a:lnTo>
                <a:lnTo>
                  <a:pt x="448538" y="1322679"/>
                </a:lnTo>
                <a:lnTo>
                  <a:pt x="497052" y="1320673"/>
                </a:lnTo>
                <a:lnTo>
                  <a:pt x="543661" y="1310411"/>
                </a:lnTo>
                <a:lnTo>
                  <a:pt x="587438" y="1292479"/>
                </a:lnTo>
                <a:lnTo>
                  <a:pt x="627430" y="1267472"/>
                </a:lnTo>
                <a:lnTo>
                  <a:pt x="634936" y="1260754"/>
                </a:lnTo>
                <a:lnTo>
                  <a:pt x="662711" y="1235964"/>
                </a:lnTo>
                <a:lnTo>
                  <a:pt x="692340" y="1198549"/>
                </a:lnTo>
                <a:lnTo>
                  <a:pt x="705586" y="1173988"/>
                </a:lnTo>
                <a:lnTo>
                  <a:pt x="715391" y="1155814"/>
                </a:lnTo>
                <a:lnTo>
                  <a:pt x="730910" y="1108329"/>
                </a:lnTo>
                <a:lnTo>
                  <a:pt x="736206" y="1077404"/>
                </a:lnTo>
                <a:lnTo>
                  <a:pt x="737984" y="1046162"/>
                </a:lnTo>
                <a:lnTo>
                  <a:pt x="736206" y="1014933"/>
                </a:lnTo>
                <a:lnTo>
                  <a:pt x="730910" y="983996"/>
                </a:lnTo>
                <a:lnTo>
                  <a:pt x="983983" y="983996"/>
                </a:lnTo>
                <a:lnTo>
                  <a:pt x="993051" y="1024432"/>
                </a:lnTo>
                <a:lnTo>
                  <a:pt x="1009154" y="1062240"/>
                </a:lnTo>
                <a:lnTo>
                  <a:pt x="1031811" y="1096518"/>
                </a:lnTo>
                <a:lnTo>
                  <a:pt x="1060551" y="1126363"/>
                </a:lnTo>
                <a:lnTo>
                  <a:pt x="1017485" y="1146416"/>
                </a:lnTo>
                <a:lnTo>
                  <a:pt x="978662" y="1172375"/>
                </a:lnTo>
                <a:lnTo>
                  <a:pt x="944600" y="1203502"/>
                </a:lnTo>
                <a:lnTo>
                  <a:pt x="915695" y="1239215"/>
                </a:lnTo>
                <a:lnTo>
                  <a:pt x="892429" y="1278839"/>
                </a:lnTo>
                <a:lnTo>
                  <a:pt x="875245" y="1321701"/>
                </a:lnTo>
                <a:lnTo>
                  <a:pt x="864641" y="1367040"/>
                </a:lnTo>
                <a:lnTo>
                  <a:pt x="860996" y="1414500"/>
                </a:lnTo>
                <a:lnTo>
                  <a:pt x="860996" y="1445247"/>
                </a:lnTo>
                <a:lnTo>
                  <a:pt x="863409" y="1457223"/>
                </a:lnTo>
                <a:lnTo>
                  <a:pt x="870000" y="1467002"/>
                </a:lnTo>
                <a:lnTo>
                  <a:pt x="879767" y="1473593"/>
                </a:lnTo>
                <a:lnTo>
                  <a:pt x="891730" y="1476006"/>
                </a:lnTo>
                <a:lnTo>
                  <a:pt x="1445234" y="1476006"/>
                </a:lnTo>
                <a:lnTo>
                  <a:pt x="1457198" y="1473593"/>
                </a:lnTo>
                <a:lnTo>
                  <a:pt x="1466977" y="1467002"/>
                </a:lnTo>
                <a:lnTo>
                  <a:pt x="1473568" y="1457223"/>
                </a:lnTo>
                <a:lnTo>
                  <a:pt x="1475994" y="1445247"/>
                </a:lnTo>
                <a:lnTo>
                  <a:pt x="1475994" y="1414500"/>
                </a:lnTo>
                <a:lnTo>
                  <a:pt x="1472272" y="1367040"/>
                </a:lnTo>
                <a:lnTo>
                  <a:pt x="1461516" y="1321511"/>
                </a:lnTo>
                <a:lnTo>
                  <a:pt x="1444193" y="1278597"/>
                </a:lnTo>
                <a:lnTo>
                  <a:pt x="1420761" y="1238948"/>
                </a:lnTo>
                <a:lnTo>
                  <a:pt x="1414487" y="1414500"/>
                </a:lnTo>
                <a:lnTo>
                  <a:pt x="1250594" y="1414500"/>
                </a:lnTo>
                <a:lnTo>
                  <a:pt x="1273429" y="1367828"/>
                </a:lnTo>
                <a:lnTo>
                  <a:pt x="1292123" y="1319428"/>
                </a:lnTo>
                <a:lnTo>
                  <a:pt x="1306588" y="1269606"/>
                </a:lnTo>
                <a:lnTo>
                  <a:pt x="1316710" y="1218615"/>
                </a:lnTo>
                <a:lnTo>
                  <a:pt x="1350454" y="1249413"/>
                </a:lnTo>
                <a:lnTo>
                  <a:pt x="1377632" y="1285443"/>
                </a:lnTo>
                <a:lnTo>
                  <a:pt x="1397698" y="1325651"/>
                </a:lnTo>
                <a:lnTo>
                  <a:pt x="1410157" y="1369021"/>
                </a:lnTo>
                <a:lnTo>
                  <a:pt x="1414487" y="1414500"/>
                </a:lnTo>
                <a:lnTo>
                  <a:pt x="1414487" y="1231252"/>
                </a:lnTo>
                <a:lnTo>
                  <a:pt x="1357414" y="1172133"/>
                </a:lnTo>
                <a:lnTo>
                  <a:pt x="1318437" y="1146289"/>
                </a:lnTo>
                <a:lnTo>
                  <a:pt x="1275194" y="1126363"/>
                </a:lnTo>
                <a:lnTo>
                  <a:pt x="1294117" y="1106995"/>
                </a:lnTo>
                <a:lnTo>
                  <a:pt x="1304251" y="1096632"/>
                </a:lnTo>
                <a:lnTo>
                  <a:pt x="1327238" y="1062380"/>
                </a:lnTo>
                <a:lnTo>
                  <a:pt x="1343647" y="1024534"/>
                </a:lnTo>
                <a:lnTo>
                  <a:pt x="1352981" y="983996"/>
                </a:lnTo>
                <a:lnTo>
                  <a:pt x="1383741" y="983996"/>
                </a:lnTo>
                <a:lnTo>
                  <a:pt x="1419644" y="976757"/>
                </a:lnTo>
                <a:lnTo>
                  <a:pt x="1448968" y="956983"/>
                </a:lnTo>
                <a:lnTo>
                  <a:pt x="1468742" y="927658"/>
                </a:lnTo>
                <a:lnTo>
                  <a:pt x="1469771" y="922502"/>
                </a:lnTo>
                <a:lnTo>
                  <a:pt x="1475981" y="891755"/>
                </a:lnTo>
                <a:lnTo>
                  <a:pt x="1475994" y="307492"/>
                </a:lnTo>
                <a:lnTo>
                  <a:pt x="1475994" y="245999"/>
                </a:lnTo>
                <a:lnTo>
                  <a:pt x="1475994" y="92265"/>
                </a:lnTo>
                <a:close/>
              </a:path>
            </a:pathLst>
          </a:custGeom>
          <a:solidFill>
            <a:srgbClr val="231F20"/>
          </a:solidFill>
        </p:spPr>
        <p:txBody>
          <a:bodyPr wrap="square" lIns="0" tIns="0" rIns="0" bIns="0" rtlCol="0"/>
          <a:lstStyle/>
          <a:p>
            <a:endParaRPr/>
          </a:p>
        </p:txBody>
      </p:sp>
    </p:spTree>
    <p:extLst>
      <p:ext uri="{BB962C8B-B14F-4D97-AF65-F5344CB8AC3E}">
        <p14:creationId xmlns:p14="http://schemas.microsoft.com/office/powerpoint/2010/main" val="344253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3" name="object 6"/>
          <p:cNvSpPr/>
          <p:nvPr userDrawn="1"/>
        </p:nvSpPr>
        <p:spPr>
          <a:xfrm>
            <a:off x="323528" y="448694"/>
            <a:ext cx="936000" cy="936000"/>
          </a:xfrm>
          <a:custGeom>
            <a:avLst/>
            <a:gdLst/>
            <a:ahLst/>
            <a:cxnLst/>
            <a:rect l="l" t="t" r="r" b="b"/>
            <a:pathLst>
              <a:path w="2040889" h="1104900">
                <a:moveTo>
                  <a:pt x="2040534" y="0"/>
                </a:moveTo>
                <a:lnTo>
                  <a:pt x="0" y="0"/>
                </a:lnTo>
                <a:lnTo>
                  <a:pt x="0" y="1104353"/>
                </a:lnTo>
                <a:lnTo>
                  <a:pt x="2040534" y="1104353"/>
                </a:lnTo>
                <a:lnTo>
                  <a:pt x="2040534" y="0"/>
                </a:lnTo>
                <a:close/>
              </a:path>
            </a:pathLst>
          </a:custGeom>
          <a:solidFill>
            <a:srgbClr val="F47E57"/>
          </a:solidFill>
        </p:spPr>
        <p:txBody>
          <a:bodyPr wrap="square" lIns="0" tIns="0" rIns="0" bIns="0" rtlCol="0"/>
          <a:lstStyle/>
          <a:p>
            <a:endParaRPr/>
          </a:p>
        </p:txBody>
      </p:sp>
      <p:grpSp>
        <p:nvGrpSpPr>
          <p:cNvPr id="4" name="3 Grupo"/>
          <p:cNvGrpSpPr>
            <a:grpSpLocks noChangeAspect="1"/>
          </p:cNvGrpSpPr>
          <p:nvPr userDrawn="1"/>
        </p:nvGrpSpPr>
        <p:grpSpPr>
          <a:xfrm>
            <a:off x="755793" y="771654"/>
            <a:ext cx="935887" cy="936000"/>
            <a:chOff x="8813634" y="620826"/>
            <a:chExt cx="1392391" cy="1392555"/>
          </a:xfrm>
        </p:grpSpPr>
        <p:sp>
          <p:nvSpPr>
            <p:cNvPr id="5" name="object 11"/>
            <p:cNvSpPr/>
            <p:nvPr/>
          </p:nvSpPr>
          <p:spPr>
            <a:xfrm>
              <a:off x="10026320" y="755344"/>
              <a:ext cx="179705" cy="494030"/>
            </a:xfrm>
            <a:custGeom>
              <a:avLst/>
              <a:gdLst/>
              <a:ahLst/>
              <a:cxnLst/>
              <a:rect l="l" t="t" r="r" b="b"/>
              <a:pathLst>
                <a:path w="179704" h="494030">
                  <a:moveTo>
                    <a:pt x="179679" y="0"/>
                  </a:moveTo>
                  <a:lnTo>
                    <a:pt x="0" y="0"/>
                  </a:lnTo>
                  <a:lnTo>
                    <a:pt x="0" y="45720"/>
                  </a:lnTo>
                  <a:lnTo>
                    <a:pt x="0" y="449580"/>
                  </a:lnTo>
                  <a:lnTo>
                    <a:pt x="0" y="494030"/>
                  </a:lnTo>
                  <a:lnTo>
                    <a:pt x="179679" y="494030"/>
                  </a:lnTo>
                  <a:lnTo>
                    <a:pt x="179679" y="449580"/>
                  </a:lnTo>
                  <a:lnTo>
                    <a:pt x="44919" y="449580"/>
                  </a:lnTo>
                  <a:lnTo>
                    <a:pt x="44919" y="45720"/>
                  </a:lnTo>
                  <a:lnTo>
                    <a:pt x="134759" y="45720"/>
                  </a:lnTo>
                  <a:lnTo>
                    <a:pt x="134759" y="449364"/>
                  </a:lnTo>
                  <a:lnTo>
                    <a:pt x="179679" y="449364"/>
                  </a:lnTo>
                  <a:lnTo>
                    <a:pt x="179679" y="45720"/>
                  </a:lnTo>
                  <a:lnTo>
                    <a:pt x="179679" y="45123"/>
                  </a:lnTo>
                  <a:lnTo>
                    <a:pt x="179679" y="0"/>
                  </a:lnTo>
                  <a:close/>
                </a:path>
              </a:pathLst>
            </a:custGeom>
            <a:solidFill>
              <a:srgbClr val="231F20"/>
            </a:solidFill>
          </p:spPr>
          <p:txBody>
            <a:bodyPr wrap="square" lIns="0" tIns="0" rIns="0" bIns="0" rtlCol="0"/>
            <a:lstStyle/>
            <a:p>
              <a:endParaRPr/>
            </a:p>
          </p:txBody>
        </p:sp>
        <p:grpSp>
          <p:nvGrpSpPr>
            <p:cNvPr id="6" name="object 12"/>
            <p:cNvGrpSpPr/>
            <p:nvPr/>
          </p:nvGrpSpPr>
          <p:grpSpPr>
            <a:xfrm>
              <a:off x="8813634" y="620826"/>
              <a:ext cx="1168400" cy="1392555"/>
              <a:chOff x="8813634" y="620826"/>
              <a:chExt cx="1168400" cy="1392555"/>
            </a:xfrm>
          </p:grpSpPr>
          <p:sp>
            <p:nvSpPr>
              <p:cNvPr id="7" name="object 13"/>
              <p:cNvSpPr/>
              <p:nvPr/>
            </p:nvSpPr>
            <p:spPr>
              <a:xfrm>
                <a:off x="9420009" y="845388"/>
                <a:ext cx="561975" cy="561975"/>
              </a:xfrm>
              <a:custGeom>
                <a:avLst/>
                <a:gdLst/>
                <a:ahLst/>
                <a:cxnLst/>
                <a:rect l="l" t="t" r="r" b="b"/>
                <a:pathLst>
                  <a:path w="561975" h="561975">
                    <a:moveTo>
                      <a:pt x="22428" y="0"/>
                    </a:moveTo>
                    <a:lnTo>
                      <a:pt x="0" y="0"/>
                    </a:lnTo>
                    <a:lnTo>
                      <a:pt x="0" y="561441"/>
                    </a:lnTo>
                    <a:lnTo>
                      <a:pt x="561416" y="561441"/>
                    </a:lnTo>
                    <a:lnTo>
                      <a:pt x="561416" y="538988"/>
                    </a:lnTo>
                    <a:lnTo>
                      <a:pt x="560677" y="516534"/>
                    </a:lnTo>
                    <a:lnTo>
                      <a:pt x="44881" y="516534"/>
                    </a:lnTo>
                    <a:lnTo>
                      <a:pt x="44881" y="45415"/>
                    </a:lnTo>
                    <a:lnTo>
                      <a:pt x="237346" y="45415"/>
                    </a:lnTo>
                    <a:lnTo>
                      <a:pt x="227577" y="40818"/>
                    </a:lnTo>
                    <a:lnTo>
                      <a:pt x="178308" y="23209"/>
                    </a:lnTo>
                    <a:lnTo>
                      <a:pt x="127455" y="10425"/>
                    </a:lnTo>
                    <a:lnTo>
                      <a:pt x="75376" y="2634"/>
                    </a:lnTo>
                    <a:lnTo>
                      <a:pt x="22428" y="0"/>
                    </a:lnTo>
                    <a:close/>
                  </a:path>
                  <a:path w="561975" h="561975">
                    <a:moveTo>
                      <a:pt x="544042" y="404228"/>
                    </a:moveTo>
                    <a:lnTo>
                      <a:pt x="497535" y="404228"/>
                    </a:lnTo>
                    <a:lnTo>
                      <a:pt x="504558" y="431886"/>
                    </a:lnTo>
                    <a:lnTo>
                      <a:pt x="510011" y="459852"/>
                    </a:lnTo>
                    <a:lnTo>
                      <a:pt x="513842" y="488083"/>
                    </a:lnTo>
                    <a:lnTo>
                      <a:pt x="516001" y="516534"/>
                    </a:lnTo>
                    <a:lnTo>
                      <a:pt x="560677" y="516534"/>
                    </a:lnTo>
                    <a:lnTo>
                      <a:pt x="560292" y="504853"/>
                    </a:lnTo>
                    <a:lnTo>
                      <a:pt x="556972" y="470974"/>
                    </a:lnTo>
                    <a:lnTo>
                      <a:pt x="551531" y="437412"/>
                    </a:lnTo>
                    <a:lnTo>
                      <a:pt x="544042" y="404228"/>
                    </a:lnTo>
                    <a:close/>
                  </a:path>
                  <a:path w="561975" h="561975">
                    <a:moveTo>
                      <a:pt x="336829" y="89852"/>
                    </a:moveTo>
                    <a:lnTo>
                      <a:pt x="157187" y="89852"/>
                    </a:lnTo>
                    <a:lnTo>
                      <a:pt x="157187" y="404228"/>
                    </a:lnTo>
                    <a:lnTo>
                      <a:pt x="336829" y="404228"/>
                    </a:lnTo>
                    <a:lnTo>
                      <a:pt x="336829" y="359333"/>
                    </a:lnTo>
                    <a:lnTo>
                      <a:pt x="202069" y="359333"/>
                    </a:lnTo>
                    <a:lnTo>
                      <a:pt x="202069" y="134759"/>
                    </a:lnTo>
                    <a:lnTo>
                      <a:pt x="378781" y="134759"/>
                    </a:lnTo>
                    <a:lnTo>
                      <a:pt x="370860" y="127873"/>
                    </a:lnTo>
                    <a:lnTo>
                      <a:pt x="359738" y="118706"/>
                    </a:lnTo>
                    <a:lnTo>
                      <a:pt x="348395" y="109854"/>
                    </a:lnTo>
                    <a:lnTo>
                      <a:pt x="336829" y="101320"/>
                    </a:lnTo>
                    <a:lnTo>
                      <a:pt x="336829" y="89852"/>
                    </a:lnTo>
                    <a:close/>
                  </a:path>
                  <a:path w="561975" h="561975">
                    <a:moveTo>
                      <a:pt x="426643" y="158724"/>
                    </a:moveTo>
                    <a:lnTo>
                      <a:pt x="336829" y="158724"/>
                    </a:lnTo>
                    <a:lnTo>
                      <a:pt x="348498" y="168603"/>
                    </a:lnTo>
                    <a:lnTo>
                      <a:pt x="359900" y="178825"/>
                    </a:lnTo>
                    <a:lnTo>
                      <a:pt x="370999" y="189414"/>
                    </a:lnTo>
                    <a:lnTo>
                      <a:pt x="381762" y="200393"/>
                    </a:lnTo>
                    <a:lnTo>
                      <a:pt x="381762" y="404228"/>
                    </a:lnTo>
                    <a:lnTo>
                      <a:pt x="561416" y="404228"/>
                    </a:lnTo>
                    <a:lnTo>
                      <a:pt x="561416" y="359333"/>
                    </a:lnTo>
                    <a:lnTo>
                      <a:pt x="426643" y="359333"/>
                    </a:lnTo>
                    <a:lnTo>
                      <a:pt x="426643" y="158724"/>
                    </a:lnTo>
                    <a:close/>
                  </a:path>
                  <a:path w="561975" h="561975">
                    <a:moveTo>
                      <a:pt x="378781" y="134759"/>
                    </a:moveTo>
                    <a:lnTo>
                      <a:pt x="291922" y="134759"/>
                    </a:lnTo>
                    <a:lnTo>
                      <a:pt x="291922" y="359333"/>
                    </a:lnTo>
                    <a:lnTo>
                      <a:pt x="336829" y="359333"/>
                    </a:lnTo>
                    <a:lnTo>
                      <a:pt x="336829" y="158724"/>
                    </a:lnTo>
                    <a:lnTo>
                      <a:pt x="426643" y="158724"/>
                    </a:lnTo>
                    <a:lnTo>
                      <a:pt x="426643" y="137350"/>
                    </a:lnTo>
                    <a:lnTo>
                      <a:pt x="381762" y="137350"/>
                    </a:lnTo>
                    <a:lnTo>
                      <a:pt x="378781" y="134759"/>
                    </a:lnTo>
                    <a:close/>
                  </a:path>
                  <a:path w="561975" h="561975">
                    <a:moveTo>
                      <a:pt x="561416" y="44932"/>
                    </a:moveTo>
                    <a:lnTo>
                      <a:pt x="516483" y="44932"/>
                    </a:lnTo>
                    <a:lnTo>
                      <a:pt x="516483" y="359333"/>
                    </a:lnTo>
                    <a:lnTo>
                      <a:pt x="561416" y="359333"/>
                    </a:lnTo>
                    <a:lnTo>
                      <a:pt x="561416" y="44932"/>
                    </a:lnTo>
                    <a:close/>
                  </a:path>
                  <a:path w="561975" h="561975">
                    <a:moveTo>
                      <a:pt x="561416" y="0"/>
                    </a:moveTo>
                    <a:lnTo>
                      <a:pt x="381762" y="0"/>
                    </a:lnTo>
                    <a:lnTo>
                      <a:pt x="381762" y="137350"/>
                    </a:lnTo>
                    <a:lnTo>
                      <a:pt x="426643" y="137350"/>
                    </a:lnTo>
                    <a:lnTo>
                      <a:pt x="426643" y="44932"/>
                    </a:lnTo>
                    <a:lnTo>
                      <a:pt x="561416" y="44932"/>
                    </a:lnTo>
                    <a:lnTo>
                      <a:pt x="561416" y="0"/>
                    </a:lnTo>
                    <a:close/>
                  </a:path>
                  <a:path w="561975" h="561975">
                    <a:moveTo>
                      <a:pt x="237346" y="45415"/>
                    </a:moveTo>
                    <a:lnTo>
                      <a:pt x="44881" y="45415"/>
                    </a:lnTo>
                    <a:lnTo>
                      <a:pt x="92196" y="49918"/>
                    </a:lnTo>
                    <a:lnTo>
                      <a:pt x="138595" y="58937"/>
                    </a:lnTo>
                    <a:lnTo>
                      <a:pt x="183774" y="72304"/>
                    </a:lnTo>
                    <a:lnTo>
                      <a:pt x="227431" y="89852"/>
                    </a:lnTo>
                    <a:lnTo>
                      <a:pt x="319938" y="89852"/>
                    </a:lnTo>
                    <a:lnTo>
                      <a:pt x="274906" y="63088"/>
                    </a:lnTo>
                    <a:lnTo>
                      <a:pt x="237346" y="45415"/>
                    </a:lnTo>
                    <a:close/>
                  </a:path>
                </a:pathLst>
              </a:custGeom>
              <a:solidFill>
                <a:srgbClr val="231F20"/>
              </a:solidFill>
            </p:spPr>
            <p:txBody>
              <a:bodyPr wrap="square" lIns="0" tIns="0" rIns="0" bIns="0" rtlCol="0"/>
              <a:lstStyle/>
              <a:p>
                <a:endParaRPr/>
              </a:p>
            </p:txBody>
          </p:sp>
          <p:sp>
            <p:nvSpPr>
              <p:cNvPr id="8" name="object 14"/>
              <p:cNvSpPr/>
              <p:nvPr/>
            </p:nvSpPr>
            <p:spPr>
              <a:xfrm>
                <a:off x="8948369" y="1249616"/>
                <a:ext cx="314426" cy="314439"/>
              </a:xfrm>
              <a:prstGeom prst="rect">
                <a:avLst/>
              </a:prstGeom>
              <a:blipFill>
                <a:blip r:embed="rId2" cstate="print"/>
                <a:stretch>
                  <a:fillRect/>
                </a:stretch>
              </a:blipFill>
            </p:spPr>
            <p:txBody>
              <a:bodyPr wrap="square" lIns="0" tIns="0" rIns="0" bIns="0" rtlCol="0"/>
              <a:lstStyle/>
              <a:p>
                <a:endParaRPr/>
              </a:p>
            </p:txBody>
          </p:sp>
          <p:sp>
            <p:nvSpPr>
              <p:cNvPr id="9" name="object 15"/>
              <p:cNvSpPr/>
              <p:nvPr/>
            </p:nvSpPr>
            <p:spPr>
              <a:xfrm>
                <a:off x="8813635" y="620826"/>
                <a:ext cx="1080770" cy="1392555"/>
              </a:xfrm>
              <a:custGeom>
                <a:avLst/>
                <a:gdLst/>
                <a:ahLst/>
                <a:cxnLst/>
                <a:rect l="l" t="t" r="r" b="b"/>
                <a:pathLst>
                  <a:path w="1080770" h="1392555">
                    <a:moveTo>
                      <a:pt x="381762" y="179641"/>
                    </a:moveTo>
                    <a:lnTo>
                      <a:pt x="89839" y="179641"/>
                    </a:lnTo>
                    <a:lnTo>
                      <a:pt x="89839" y="224548"/>
                    </a:lnTo>
                    <a:lnTo>
                      <a:pt x="381762" y="224548"/>
                    </a:lnTo>
                    <a:lnTo>
                      <a:pt x="381762" y="179641"/>
                    </a:lnTo>
                    <a:close/>
                  </a:path>
                  <a:path w="1080770" h="1392555">
                    <a:moveTo>
                      <a:pt x="381762" y="89852"/>
                    </a:moveTo>
                    <a:lnTo>
                      <a:pt x="89839" y="89852"/>
                    </a:lnTo>
                    <a:lnTo>
                      <a:pt x="89839" y="134747"/>
                    </a:lnTo>
                    <a:lnTo>
                      <a:pt x="381762" y="134747"/>
                    </a:lnTo>
                    <a:lnTo>
                      <a:pt x="381762" y="89852"/>
                    </a:lnTo>
                    <a:close/>
                  </a:path>
                  <a:path w="1080770" h="1392555">
                    <a:moveTo>
                      <a:pt x="426694" y="1033043"/>
                    </a:moveTo>
                    <a:lnTo>
                      <a:pt x="381762" y="1033043"/>
                    </a:lnTo>
                    <a:lnTo>
                      <a:pt x="381762" y="1077950"/>
                    </a:lnTo>
                    <a:lnTo>
                      <a:pt x="426694" y="1077950"/>
                    </a:lnTo>
                    <a:lnTo>
                      <a:pt x="426694" y="1033043"/>
                    </a:lnTo>
                    <a:close/>
                  </a:path>
                  <a:path w="1080770" h="1392555">
                    <a:moveTo>
                      <a:pt x="516521" y="1033043"/>
                    </a:moveTo>
                    <a:lnTo>
                      <a:pt x="471614" y="1033043"/>
                    </a:lnTo>
                    <a:lnTo>
                      <a:pt x="471614" y="1077950"/>
                    </a:lnTo>
                    <a:lnTo>
                      <a:pt x="516521" y="1077950"/>
                    </a:lnTo>
                    <a:lnTo>
                      <a:pt x="516521" y="1033043"/>
                    </a:lnTo>
                    <a:close/>
                  </a:path>
                  <a:path w="1080770" h="1392555">
                    <a:moveTo>
                      <a:pt x="606374" y="1033043"/>
                    </a:moveTo>
                    <a:lnTo>
                      <a:pt x="561428" y="1033043"/>
                    </a:lnTo>
                    <a:lnTo>
                      <a:pt x="561428" y="1077950"/>
                    </a:lnTo>
                    <a:lnTo>
                      <a:pt x="606374" y="1077950"/>
                    </a:lnTo>
                    <a:lnTo>
                      <a:pt x="606374" y="1033043"/>
                    </a:lnTo>
                    <a:close/>
                  </a:path>
                  <a:path w="1080770" h="1392555">
                    <a:moveTo>
                      <a:pt x="808443" y="1033043"/>
                    </a:moveTo>
                    <a:lnTo>
                      <a:pt x="763562" y="1033043"/>
                    </a:lnTo>
                    <a:lnTo>
                      <a:pt x="763562" y="1077950"/>
                    </a:lnTo>
                    <a:lnTo>
                      <a:pt x="808443" y="1077950"/>
                    </a:lnTo>
                    <a:lnTo>
                      <a:pt x="808443" y="1033043"/>
                    </a:lnTo>
                    <a:close/>
                  </a:path>
                  <a:path w="1080770" h="1392555">
                    <a:moveTo>
                      <a:pt x="1080643" y="1280058"/>
                    </a:moveTo>
                    <a:lnTo>
                      <a:pt x="1075512" y="1253680"/>
                    </a:lnTo>
                    <a:lnTo>
                      <a:pt x="1060157" y="1230490"/>
                    </a:lnTo>
                    <a:lnTo>
                      <a:pt x="1035735" y="1206080"/>
                    </a:lnTo>
                    <a:lnTo>
                      <a:pt x="1035735" y="1280083"/>
                    </a:lnTo>
                    <a:lnTo>
                      <a:pt x="1033894" y="1289545"/>
                    </a:lnTo>
                    <a:lnTo>
                      <a:pt x="1028395" y="1297863"/>
                    </a:lnTo>
                    <a:lnTo>
                      <a:pt x="1020064" y="1303426"/>
                    </a:lnTo>
                    <a:lnTo>
                      <a:pt x="1010589" y="1305267"/>
                    </a:lnTo>
                    <a:lnTo>
                      <a:pt x="1001102" y="1303426"/>
                    </a:lnTo>
                    <a:lnTo>
                      <a:pt x="992784" y="1297863"/>
                    </a:lnTo>
                    <a:lnTo>
                      <a:pt x="955065" y="1260157"/>
                    </a:lnTo>
                    <a:lnTo>
                      <a:pt x="881214" y="1186307"/>
                    </a:lnTo>
                    <a:lnTo>
                      <a:pt x="861771" y="1166863"/>
                    </a:lnTo>
                    <a:lnTo>
                      <a:pt x="871880" y="1159243"/>
                    </a:lnTo>
                    <a:lnTo>
                      <a:pt x="881227" y="1150734"/>
                    </a:lnTo>
                    <a:lnTo>
                      <a:pt x="886167" y="1145311"/>
                    </a:lnTo>
                    <a:lnTo>
                      <a:pt x="889749" y="1141387"/>
                    </a:lnTo>
                    <a:lnTo>
                      <a:pt x="897382" y="1131252"/>
                    </a:lnTo>
                    <a:lnTo>
                      <a:pt x="1028395" y="1262253"/>
                    </a:lnTo>
                    <a:lnTo>
                      <a:pt x="1033894" y="1270584"/>
                    </a:lnTo>
                    <a:lnTo>
                      <a:pt x="1035735" y="1280083"/>
                    </a:lnTo>
                    <a:lnTo>
                      <a:pt x="1035735" y="1206080"/>
                    </a:lnTo>
                    <a:lnTo>
                      <a:pt x="984910" y="1155268"/>
                    </a:lnTo>
                    <a:lnTo>
                      <a:pt x="999540" y="1131252"/>
                    </a:lnTo>
                    <a:lnTo>
                      <a:pt x="1004570" y="1123010"/>
                    </a:lnTo>
                    <a:lnTo>
                      <a:pt x="1012863" y="1109408"/>
                    </a:lnTo>
                    <a:lnTo>
                      <a:pt x="1035989" y="1061415"/>
                    </a:lnTo>
                    <a:lnTo>
                      <a:pt x="1054176" y="1011542"/>
                    </a:lnTo>
                    <a:lnTo>
                      <a:pt x="1067308" y="960069"/>
                    </a:lnTo>
                    <a:lnTo>
                      <a:pt x="1075270" y="907262"/>
                    </a:lnTo>
                    <a:lnTo>
                      <a:pt x="1077950" y="853363"/>
                    </a:lnTo>
                    <a:lnTo>
                      <a:pt x="1077950" y="830935"/>
                    </a:lnTo>
                    <a:lnTo>
                      <a:pt x="1032548" y="830935"/>
                    </a:lnTo>
                    <a:lnTo>
                      <a:pt x="1032548" y="875817"/>
                    </a:lnTo>
                    <a:lnTo>
                      <a:pt x="1027366" y="928446"/>
                    </a:lnTo>
                    <a:lnTo>
                      <a:pt x="1016673" y="979779"/>
                    </a:lnTo>
                    <a:lnTo>
                      <a:pt x="1000569" y="1029525"/>
                    </a:lnTo>
                    <a:lnTo>
                      <a:pt x="979182" y="1077366"/>
                    </a:lnTo>
                    <a:lnTo>
                      <a:pt x="952652" y="1123010"/>
                    </a:lnTo>
                    <a:lnTo>
                      <a:pt x="916813" y="1087183"/>
                    </a:lnTo>
                    <a:lnTo>
                      <a:pt x="918464" y="1079474"/>
                    </a:lnTo>
                    <a:lnTo>
                      <a:pt x="919708" y="1071626"/>
                    </a:lnTo>
                    <a:lnTo>
                      <a:pt x="920483" y="1063637"/>
                    </a:lnTo>
                    <a:lnTo>
                      <a:pt x="920762" y="1055509"/>
                    </a:lnTo>
                    <a:lnTo>
                      <a:pt x="913879" y="1012952"/>
                    </a:lnTo>
                    <a:lnTo>
                      <a:pt x="894727" y="975956"/>
                    </a:lnTo>
                    <a:lnTo>
                      <a:pt x="884415" y="965657"/>
                    </a:lnTo>
                    <a:lnTo>
                      <a:pt x="875842" y="957097"/>
                    </a:lnTo>
                    <a:lnTo>
                      <a:pt x="875842" y="1055509"/>
                    </a:lnTo>
                    <a:lnTo>
                      <a:pt x="868768" y="1090447"/>
                    </a:lnTo>
                    <a:lnTo>
                      <a:pt x="849503" y="1118984"/>
                    </a:lnTo>
                    <a:lnTo>
                      <a:pt x="820940" y="1138250"/>
                    </a:lnTo>
                    <a:lnTo>
                      <a:pt x="786003" y="1145311"/>
                    </a:lnTo>
                    <a:lnTo>
                      <a:pt x="751065" y="1138250"/>
                    </a:lnTo>
                    <a:lnTo>
                      <a:pt x="722503" y="1118984"/>
                    </a:lnTo>
                    <a:lnTo>
                      <a:pt x="703224" y="1090447"/>
                    </a:lnTo>
                    <a:lnTo>
                      <a:pt x="696150" y="1055509"/>
                    </a:lnTo>
                    <a:lnTo>
                      <a:pt x="703224" y="1020572"/>
                    </a:lnTo>
                    <a:lnTo>
                      <a:pt x="722503" y="992009"/>
                    </a:lnTo>
                    <a:lnTo>
                      <a:pt x="751065" y="972731"/>
                    </a:lnTo>
                    <a:lnTo>
                      <a:pt x="786003" y="965657"/>
                    </a:lnTo>
                    <a:lnTo>
                      <a:pt x="820940" y="972731"/>
                    </a:lnTo>
                    <a:lnTo>
                      <a:pt x="849503" y="992009"/>
                    </a:lnTo>
                    <a:lnTo>
                      <a:pt x="868768" y="1020572"/>
                    </a:lnTo>
                    <a:lnTo>
                      <a:pt x="875842" y="1055509"/>
                    </a:lnTo>
                    <a:lnTo>
                      <a:pt x="875842" y="957097"/>
                    </a:lnTo>
                    <a:lnTo>
                      <a:pt x="865530" y="946785"/>
                    </a:lnTo>
                    <a:lnTo>
                      <a:pt x="828548" y="927633"/>
                    </a:lnTo>
                    <a:lnTo>
                      <a:pt x="786003" y="920750"/>
                    </a:lnTo>
                    <a:lnTo>
                      <a:pt x="743458" y="927633"/>
                    </a:lnTo>
                    <a:lnTo>
                      <a:pt x="706475" y="946785"/>
                    </a:lnTo>
                    <a:lnTo>
                      <a:pt x="677291" y="975956"/>
                    </a:lnTo>
                    <a:lnTo>
                      <a:pt x="658139" y="1012952"/>
                    </a:lnTo>
                    <a:lnTo>
                      <a:pt x="651268" y="1055509"/>
                    </a:lnTo>
                    <a:lnTo>
                      <a:pt x="658139" y="1098067"/>
                    </a:lnTo>
                    <a:lnTo>
                      <a:pt x="677291" y="1135037"/>
                    </a:lnTo>
                    <a:lnTo>
                      <a:pt x="706475" y="1164221"/>
                    </a:lnTo>
                    <a:lnTo>
                      <a:pt x="743458" y="1183373"/>
                    </a:lnTo>
                    <a:lnTo>
                      <a:pt x="786003" y="1190244"/>
                    </a:lnTo>
                    <a:lnTo>
                      <a:pt x="794143" y="1189977"/>
                    </a:lnTo>
                    <a:lnTo>
                      <a:pt x="802144" y="1189202"/>
                    </a:lnTo>
                    <a:lnTo>
                      <a:pt x="810006" y="1187970"/>
                    </a:lnTo>
                    <a:lnTo>
                      <a:pt x="817714" y="1186307"/>
                    </a:lnTo>
                    <a:lnTo>
                      <a:pt x="859701" y="1228293"/>
                    </a:lnTo>
                    <a:lnTo>
                      <a:pt x="819962" y="1259052"/>
                    </a:lnTo>
                    <a:lnTo>
                      <a:pt x="777671" y="1285468"/>
                    </a:lnTo>
                    <a:lnTo>
                      <a:pt x="733158" y="1307401"/>
                    </a:lnTo>
                    <a:lnTo>
                      <a:pt x="686714" y="1324711"/>
                    </a:lnTo>
                    <a:lnTo>
                      <a:pt x="638670" y="1337259"/>
                    </a:lnTo>
                    <a:lnTo>
                      <a:pt x="589305" y="1344891"/>
                    </a:lnTo>
                    <a:lnTo>
                      <a:pt x="538962" y="1347457"/>
                    </a:lnTo>
                    <a:lnTo>
                      <a:pt x="491439" y="1345196"/>
                    </a:lnTo>
                    <a:lnTo>
                      <a:pt x="445198" y="1338541"/>
                    </a:lnTo>
                    <a:lnTo>
                      <a:pt x="400418" y="1327696"/>
                    </a:lnTo>
                    <a:lnTo>
                      <a:pt x="357314" y="1312875"/>
                    </a:lnTo>
                    <a:lnTo>
                      <a:pt x="316115" y="1294282"/>
                    </a:lnTo>
                    <a:lnTo>
                      <a:pt x="276999" y="1272146"/>
                    </a:lnTo>
                    <a:lnTo>
                      <a:pt x="240195" y="1246644"/>
                    </a:lnTo>
                    <a:lnTo>
                      <a:pt x="205905" y="1218018"/>
                    </a:lnTo>
                    <a:lnTo>
                      <a:pt x="174332" y="1186446"/>
                    </a:lnTo>
                    <a:lnTo>
                      <a:pt x="145707" y="1152156"/>
                    </a:lnTo>
                    <a:lnTo>
                      <a:pt x="120205" y="1115339"/>
                    </a:lnTo>
                    <a:lnTo>
                      <a:pt x="98056" y="1076236"/>
                    </a:lnTo>
                    <a:lnTo>
                      <a:pt x="79476" y="1035024"/>
                    </a:lnTo>
                    <a:lnTo>
                      <a:pt x="64655" y="991920"/>
                    </a:lnTo>
                    <a:lnTo>
                      <a:pt x="53809" y="947140"/>
                    </a:lnTo>
                    <a:lnTo>
                      <a:pt x="47155" y="900887"/>
                    </a:lnTo>
                    <a:lnTo>
                      <a:pt x="44894" y="853363"/>
                    </a:lnTo>
                    <a:lnTo>
                      <a:pt x="47485" y="802830"/>
                    </a:lnTo>
                    <a:lnTo>
                      <a:pt x="55143" y="753465"/>
                    </a:lnTo>
                    <a:lnTo>
                      <a:pt x="67627" y="705586"/>
                    </a:lnTo>
                    <a:lnTo>
                      <a:pt x="84721" y="659523"/>
                    </a:lnTo>
                    <a:lnTo>
                      <a:pt x="106210" y="615556"/>
                    </a:lnTo>
                    <a:lnTo>
                      <a:pt x="131876" y="574014"/>
                    </a:lnTo>
                    <a:lnTo>
                      <a:pt x="161480" y="535190"/>
                    </a:lnTo>
                    <a:lnTo>
                      <a:pt x="194818" y="499402"/>
                    </a:lnTo>
                    <a:lnTo>
                      <a:pt x="231660" y="466966"/>
                    </a:lnTo>
                    <a:lnTo>
                      <a:pt x="271805" y="438175"/>
                    </a:lnTo>
                    <a:lnTo>
                      <a:pt x="314998" y="413359"/>
                    </a:lnTo>
                    <a:lnTo>
                      <a:pt x="361048" y="392798"/>
                    </a:lnTo>
                    <a:lnTo>
                      <a:pt x="471576" y="503326"/>
                    </a:lnTo>
                    <a:lnTo>
                      <a:pt x="471576" y="394944"/>
                    </a:lnTo>
                    <a:lnTo>
                      <a:pt x="471576" y="364274"/>
                    </a:lnTo>
                    <a:lnTo>
                      <a:pt x="482854" y="362800"/>
                    </a:lnTo>
                    <a:lnTo>
                      <a:pt x="494106" y="361530"/>
                    </a:lnTo>
                    <a:lnTo>
                      <a:pt x="505333" y="360514"/>
                    </a:lnTo>
                    <a:lnTo>
                      <a:pt x="516534" y="359816"/>
                    </a:lnTo>
                    <a:lnTo>
                      <a:pt x="516534" y="875817"/>
                    </a:lnTo>
                    <a:lnTo>
                      <a:pt x="1032548" y="875817"/>
                    </a:lnTo>
                    <a:lnTo>
                      <a:pt x="1032548" y="830935"/>
                    </a:lnTo>
                    <a:lnTo>
                      <a:pt x="561428" y="830935"/>
                    </a:lnTo>
                    <a:lnTo>
                      <a:pt x="561428" y="359816"/>
                    </a:lnTo>
                    <a:lnTo>
                      <a:pt x="561428" y="319201"/>
                    </a:lnTo>
                    <a:lnTo>
                      <a:pt x="561428" y="314401"/>
                    </a:lnTo>
                    <a:lnTo>
                      <a:pt x="538962" y="314401"/>
                    </a:lnTo>
                    <a:lnTo>
                      <a:pt x="522249" y="314756"/>
                    </a:lnTo>
                    <a:lnTo>
                      <a:pt x="505434" y="315722"/>
                    </a:lnTo>
                    <a:lnTo>
                      <a:pt x="488543" y="317246"/>
                    </a:lnTo>
                    <a:lnTo>
                      <a:pt x="471576" y="319201"/>
                    </a:lnTo>
                    <a:lnTo>
                      <a:pt x="471576" y="44907"/>
                    </a:lnTo>
                    <a:lnTo>
                      <a:pt x="471576" y="0"/>
                    </a:lnTo>
                    <a:lnTo>
                      <a:pt x="426694" y="0"/>
                    </a:lnTo>
                    <a:lnTo>
                      <a:pt x="426694" y="44907"/>
                    </a:lnTo>
                    <a:lnTo>
                      <a:pt x="426694" y="394944"/>
                    </a:lnTo>
                    <a:lnTo>
                      <a:pt x="424535" y="392798"/>
                    </a:lnTo>
                    <a:lnTo>
                      <a:pt x="301231" y="269494"/>
                    </a:lnTo>
                    <a:lnTo>
                      <a:pt x="44894" y="269494"/>
                    </a:lnTo>
                    <a:lnTo>
                      <a:pt x="44894" y="44907"/>
                    </a:lnTo>
                    <a:lnTo>
                      <a:pt x="426694" y="44907"/>
                    </a:lnTo>
                    <a:lnTo>
                      <a:pt x="426694" y="0"/>
                    </a:lnTo>
                    <a:lnTo>
                      <a:pt x="0" y="0"/>
                    </a:lnTo>
                    <a:lnTo>
                      <a:pt x="0" y="314401"/>
                    </a:lnTo>
                    <a:lnTo>
                      <a:pt x="282651" y="314401"/>
                    </a:lnTo>
                    <a:lnTo>
                      <a:pt x="326504" y="358254"/>
                    </a:lnTo>
                    <a:lnTo>
                      <a:pt x="282346" y="379653"/>
                    </a:lnTo>
                    <a:lnTo>
                      <a:pt x="240728" y="404723"/>
                    </a:lnTo>
                    <a:lnTo>
                      <a:pt x="201828" y="433222"/>
                    </a:lnTo>
                    <a:lnTo>
                      <a:pt x="165811" y="464896"/>
                    </a:lnTo>
                    <a:lnTo>
                      <a:pt x="132854" y="499529"/>
                    </a:lnTo>
                    <a:lnTo>
                      <a:pt x="103124" y="536854"/>
                    </a:lnTo>
                    <a:lnTo>
                      <a:pt x="76796" y="576630"/>
                    </a:lnTo>
                    <a:lnTo>
                      <a:pt x="54051" y="618629"/>
                    </a:lnTo>
                    <a:lnTo>
                      <a:pt x="35052" y="662597"/>
                    </a:lnTo>
                    <a:lnTo>
                      <a:pt x="19977" y="708304"/>
                    </a:lnTo>
                    <a:lnTo>
                      <a:pt x="8991" y="755497"/>
                    </a:lnTo>
                    <a:lnTo>
                      <a:pt x="2273" y="803935"/>
                    </a:lnTo>
                    <a:lnTo>
                      <a:pt x="0" y="853363"/>
                    </a:lnTo>
                    <a:lnTo>
                      <a:pt x="2197" y="902360"/>
                    </a:lnTo>
                    <a:lnTo>
                      <a:pt x="8699" y="950125"/>
                    </a:lnTo>
                    <a:lnTo>
                      <a:pt x="19278" y="996492"/>
                    </a:lnTo>
                    <a:lnTo>
                      <a:pt x="33769" y="1041247"/>
                    </a:lnTo>
                    <a:lnTo>
                      <a:pt x="51968" y="1084211"/>
                    </a:lnTo>
                    <a:lnTo>
                      <a:pt x="73685" y="1125194"/>
                    </a:lnTo>
                    <a:lnTo>
                      <a:pt x="98729" y="1163993"/>
                    </a:lnTo>
                    <a:lnTo>
                      <a:pt x="126911" y="1200429"/>
                    </a:lnTo>
                    <a:lnTo>
                      <a:pt x="158038" y="1234313"/>
                    </a:lnTo>
                    <a:lnTo>
                      <a:pt x="191909" y="1265440"/>
                    </a:lnTo>
                    <a:lnTo>
                      <a:pt x="228346" y="1293622"/>
                    </a:lnTo>
                    <a:lnTo>
                      <a:pt x="267157" y="1318666"/>
                    </a:lnTo>
                    <a:lnTo>
                      <a:pt x="308127" y="1340383"/>
                    </a:lnTo>
                    <a:lnTo>
                      <a:pt x="351091" y="1358582"/>
                    </a:lnTo>
                    <a:lnTo>
                      <a:pt x="395846" y="1373073"/>
                    </a:lnTo>
                    <a:lnTo>
                      <a:pt x="442264" y="1383665"/>
                    </a:lnTo>
                    <a:lnTo>
                      <a:pt x="489978" y="1390154"/>
                    </a:lnTo>
                    <a:lnTo>
                      <a:pt x="538962" y="1392351"/>
                    </a:lnTo>
                    <a:lnTo>
                      <a:pt x="587629" y="1390154"/>
                    </a:lnTo>
                    <a:lnTo>
                      <a:pt x="635279" y="1383652"/>
                    </a:lnTo>
                    <a:lnTo>
                      <a:pt x="681926" y="1372958"/>
                    </a:lnTo>
                    <a:lnTo>
                      <a:pt x="727329" y="1358163"/>
                    </a:lnTo>
                    <a:lnTo>
                      <a:pt x="752335" y="1347457"/>
                    </a:lnTo>
                    <a:lnTo>
                      <a:pt x="771232" y="1339380"/>
                    </a:lnTo>
                    <a:lnTo>
                      <a:pt x="813384" y="1316710"/>
                    </a:lnTo>
                    <a:lnTo>
                      <a:pt x="853567" y="1290269"/>
                    </a:lnTo>
                    <a:lnTo>
                      <a:pt x="891552" y="1260157"/>
                    </a:lnTo>
                    <a:lnTo>
                      <a:pt x="961009" y="1329639"/>
                    </a:lnTo>
                    <a:lnTo>
                      <a:pt x="971994" y="1338592"/>
                    </a:lnTo>
                    <a:lnTo>
                      <a:pt x="984199" y="1345006"/>
                    </a:lnTo>
                    <a:lnTo>
                      <a:pt x="997204" y="1348854"/>
                    </a:lnTo>
                    <a:lnTo>
                      <a:pt x="1010602" y="1350137"/>
                    </a:lnTo>
                    <a:lnTo>
                      <a:pt x="1023975" y="1348854"/>
                    </a:lnTo>
                    <a:lnTo>
                      <a:pt x="1060157" y="1329639"/>
                    </a:lnTo>
                    <a:lnTo>
                      <a:pt x="1075753" y="1305267"/>
                    </a:lnTo>
                    <a:lnTo>
                      <a:pt x="1080643" y="1280058"/>
                    </a:lnTo>
                    <a:close/>
                  </a:path>
                </a:pathLst>
              </a:custGeom>
              <a:solidFill>
                <a:srgbClr val="231F20"/>
              </a:solidFill>
            </p:spPr>
            <p:txBody>
              <a:bodyPr wrap="square" lIns="0" tIns="0" rIns="0" bIns="0" rtlCol="0"/>
              <a:lstStyle/>
              <a:p>
                <a:endParaRPr/>
              </a:p>
            </p:txBody>
          </p:sp>
        </p:grpSp>
      </p:grpSp>
      <p:grpSp>
        <p:nvGrpSpPr>
          <p:cNvPr id="10" name="object 8"/>
          <p:cNvGrpSpPr/>
          <p:nvPr userDrawn="1"/>
        </p:nvGrpSpPr>
        <p:grpSpPr>
          <a:xfrm rot="5400000">
            <a:off x="6364577" y="2147327"/>
            <a:ext cx="4515820" cy="180093"/>
            <a:chOff x="9068022" y="325048"/>
            <a:chExt cx="3298633" cy="180182"/>
          </a:xfrm>
        </p:grpSpPr>
        <p:sp>
          <p:nvSpPr>
            <p:cNvPr id="11" name="object 9"/>
            <p:cNvSpPr/>
            <p:nvPr/>
          </p:nvSpPr>
          <p:spPr>
            <a:xfrm>
              <a:off x="9068022" y="325048"/>
              <a:ext cx="2287804" cy="180000"/>
            </a:xfrm>
            <a:custGeom>
              <a:avLst/>
              <a:gdLst/>
              <a:ahLst/>
              <a:cxnLst/>
              <a:rect l="l" t="t" r="r" b="b"/>
              <a:pathLst>
                <a:path w="2165350" h="126365">
                  <a:moveTo>
                    <a:pt x="2165134" y="0"/>
                  </a:moveTo>
                  <a:lnTo>
                    <a:pt x="0" y="0"/>
                  </a:lnTo>
                  <a:lnTo>
                    <a:pt x="0" y="126047"/>
                  </a:lnTo>
                  <a:lnTo>
                    <a:pt x="2165134" y="126047"/>
                  </a:lnTo>
                  <a:lnTo>
                    <a:pt x="2165134" y="0"/>
                  </a:lnTo>
                  <a:close/>
                </a:path>
              </a:pathLst>
            </a:custGeom>
            <a:solidFill>
              <a:srgbClr val="2B3875"/>
            </a:solidFill>
          </p:spPr>
          <p:txBody>
            <a:bodyPr wrap="square" lIns="0" tIns="0" rIns="0" bIns="0" rtlCol="0"/>
            <a:lstStyle/>
            <a:p>
              <a:endParaRPr/>
            </a:p>
          </p:txBody>
        </p:sp>
        <p:sp>
          <p:nvSpPr>
            <p:cNvPr id="12" name="object 10"/>
            <p:cNvSpPr/>
            <p:nvPr/>
          </p:nvSpPr>
          <p:spPr>
            <a:xfrm>
              <a:off x="11314791" y="325141"/>
              <a:ext cx="1051864" cy="180089"/>
            </a:xfrm>
            <a:custGeom>
              <a:avLst/>
              <a:gdLst/>
              <a:ahLst/>
              <a:cxnLst/>
              <a:rect l="l" t="t" r="r" b="b"/>
              <a:pathLst>
                <a:path w="1094740" h="126365">
                  <a:moveTo>
                    <a:pt x="1094219" y="0"/>
                  </a:moveTo>
                  <a:lnTo>
                    <a:pt x="0" y="0"/>
                  </a:lnTo>
                  <a:lnTo>
                    <a:pt x="0" y="126047"/>
                  </a:lnTo>
                  <a:lnTo>
                    <a:pt x="1094219" y="126047"/>
                  </a:lnTo>
                  <a:lnTo>
                    <a:pt x="1094219" y="0"/>
                  </a:lnTo>
                  <a:close/>
                </a:path>
              </a:pathLst>
            </a:custGeom>
            <a:solidFill>
              <a:srgbClr val="FC5E35"/>
            </a:solidFill>
          </p:spPr>
          <p:txBody>
            <a:bodyPr wrap="square" lIns="0" tIns="0" rIns="0" bIns="0" rtlCol="0"/>
            <a:lstStyle/>
            <a:p>
              <a:endParaRPr/>
            </a:p>
          </p:txBody>
        </p:sp>
      </p:grpSp>
      <p:pic>
        <p:nvPicPr>
          <p:cNvPr id="1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082" b="-3082"/>
          <a:stretch/>
        </p:blipFill>
        <p:spPr bwMode="auto">
          <a:xfrm>
            <a:off x="5076207" y="862758"/>
            <a:ext cx="3024187"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54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grpSp>
        <p:nvGrpSpPr>
          <p:cNvPr id="3" name="object 8"/>
          <p:cNvGrpSpPr/>
          <p:nvPr userDrawn="1"/>
        </p:nvGrpSpPr>
        <p:grpSpPr>
          <a:xfrm>
            <a:off x="343591" y="483518"/>
            <a:ext cx="1491976" cy="1122110"/>
            <a:chOff x="432003" y="432003"/>
            <a:chExt cx="1491976" cy="1122110"/>
          </a:xfrm>
        </p:grpSpPr>
        <p:sp>
          <p:nvSpPr>
            <p:cNvPr id="4" name="object 9"/>
            <p:cNvSpPr/>
            <p:nvPr/>
          </p:nvSpPr>
          <p:spPr>
            <a:xfrm>
              <a:off x="432003" y="432003"/>
              <a:ext cx="936000" cy="936000"/>
            </a:xfrm>
            <a:custGeom>
              <a:avLst/>
              <a:gdLst/>
              <a:ahLst/>
              <a:cxnLst/>
              <a:rect l="l" t="t" r="r" b="b"/>
              <a:pathLst>
                <a:path w="1547495" h="1547495">
                  <a:moveTo>
                    <a:pt x="1547304" y="0"/>
                  </a:moveTo>
                  <a:lnTo>
                    <a:pt x="0" y="0"/>
                  </a:lnTo>
                  <a:lnTo>
                    <a:pt x="0" y="1547304"/>
                  </a:lnTo>
                  <a:lnTo>
                    <a:pt x="1547304" y="1547304"/>
                  </a:lnTo>
                  <a:lnTo>
                    <a:pt x="1547304" y="0"/>
                  </a:lnTo>
                  <a:close/>
                </a:path>
              </a:pathLst>
            </a:custGeom>
            <a:solidFill>
              <a:srgbClr val="6FCFF1"/>
            </a:solidFill>
          </p:spPr>
          <p:txBody>
            <a:bodyPr wrap="square" lIns="0" tIns="0" rIns="0" bIns="0" rtlCol="0"/>
            <a:lstStyle/>
            <a:p>
              <a:endParaRPr/>
            </a:p>
          </p:txBody>
        </p:sp>
        <p:sp>
          <p:nvSpPr>
            <p:cNvPr id="5" name="object 10"/>
            <p:cNvSpPr/>
            <p:nvPr/>
          </p:nvSpPr>
          <p:spPr>
            <a:xfrm>
              <a:off x="771979" y="720035"/>
              <a:ext cx="1152000" cy="834078"/>
            </a:xfrm>
            <a:custGeom>
              <a:avLst/>
              <a:gdLst/>
              <a:ahLst/>
              <a:cxnLst/>
              <a:rect l="l" t="t" r="r" b="b"/>
              <a:pathLst>
                <a:path w="1356995" h="993139">
                  <a:moveTo>
                    <a:pt x="689249" y="924559"/>
                  </a:moveTo>
                  <a:lnTo>
                    <a:pt x="607453" y="924559"/>
                  </a:lnTo>
                  <a:lnTo>
                    <a:pt x="690943" y="980439"/>
                  </a:lnTo>
                  <a:lnTo>
                    <a:pt x="701029" y="986789"/>
                  </a:lnTo>
                  <a:lnTo>
                    <a:pt x="711776" y="990599"/>
                  </a:lnTo>
                  <a:lnTo>
                    <a:pt x="723006" y="993139"/>
                  </a:lnTo>
                  <a:lnTo>
                    <a:pt x="745185" y="993139"/>
                  </a:lnTo>
                  <a:lnTo>
                    <a:pt x="750404" y="991869"/>
                  </a:lnTo>
                  <a:lnTo>
                    <a:pt x="774124" y="982979"/>
                  </a:lnTo>
                  <a:lnTo>
                    <a:pt x="793389" y="967739"/>
                  </a:lnTo>
                  <a:lnTo>
                    <a:pt x="806068" y="948689"/>
                  </a:lnTo>
                  <a:lnTo>
                    <a:pt x="740063" y="948689"/>
                  </a:lnTo>
                  <a:lnTo>
                    <a:pt x="727731" y="947419"/>
                  </a:lnTo>
                  <a:lnTo>
                    <a:pt x="715987" y="942339"/>
                  </a:lnTo>
                  <a:lnTo>
                    <a:pt x="689249" y="924559"/>
                  </a:lnTo>
                  <a:close/>
                </a:path>
                <a:path w="1356995" h="993139">
                  <a:moveTo>
                    <a:pt x="514225" y="918209"/>
                  </a:moveTo>
                  <a:lnTo>
                    <a:pt x="464667" y="918209"/>
                  </a:lnTo>
                  <a:lnTo>
                    <a:pt x="473155" y="937259"/>
                  </a:lnTo>
                  <a:lnTo>
                    <a:pt x="486554" y="952499"/>
                  </a:lnTo>
                  <a:lnTo>
                    <a:pt x="503770" y="962659"/>
                  </a:lnTo>
                  <a:lnTo>
                    <a:pt x="523709" y="967739"/>
                  </a:lnTo>
                  <a:lnTo>
                    <a:pt x="529424" y="967739"/>
                  </a:lnTo>
                  <a:lnTo>
                    <a:pt x="571995" y="952499"/>
                  </a:lnTo>
                  <a:lnTo>
                    <a:pt x="607453" y="924559"/>
                  </a:lnTo>
                  <a:lnTo>
                    <a:pt x="689249" y="924559"/>
                  </a:lnTo>
                  <a:lnTo>
                    <a:pt x="687339" y="923289"/>
                  </a:lnTo>
                  <a:lnTo>
                    <a:pt x="533298" y="923289"/>
                  </a:lnTo>
                  <a:lnTo>
                    <a:pt x="527443" y="922019"/>
                  </a:lnTo>
                  <a:lnTo>
                    <a:pt x="518706" y="922019"/>
                  </a:lnTo>
                  <a:lnTo>
                    <a:pt x="514225" y="918209"/>
                  </a:lnTo>
                  <a:close/>
                </a:path>
                <a:path w="1356995" h="993139">
                  <a:moveTo>
                    <a:pt x="730034" y="812799"/>
                  </a:moveTo>
                  <a:lnTo>
                    <a:pt x="721461" y="812799"/>
                  </a:lnTo>
                  <a:lnTo>
                    <a:pt x="706767" y="819149"/>
                  </a:lnTo>
                  <a:lnTo>
                    <a:pt x="701776" y="826769"/>
                  </a:lnTo>
                  <a:lnTo>
                    <a:pt x="700265" y="842009"/>
                  </a:lnTo>
                  <a:lnTo>
                    <a:pt x="703846" y="849629"/>
                  </a:lnTo>
                  <a:lnTo>
                    <a:pt x="752360" y="885189"/>
                  </a:lnTo>
                  <a:lnTo>
                    <a:pt x="754380" y="886459"/>
                  </a:lnTo>
                  <a:lnTo>
                    <a:pt x="756297" y="887729"/>
                  </a:lnTo>
                  <a:lnTo>
                    <a:pt x="758113" y="890269"/>
                  </a:lnTo>
                  <a:lnTo>
                    <a:pt x="765554" y="900429"/>
                  </a:lnTo>
                  <a:lnTo>
                    <a:pt x="768632" y="911859"/>
                  </a:lnTo>
                  <a:lnTo>
                    <a:pt x="767257" y="924559"/>
                  </a:lnTo>
                  <a:lnTo>
                    <a:pt x="761339" y="935989"/>
                  </a:lnTo>
                  <a:lnTo>
                    <a:pt x="751695" y="943609"/>
                  </a:lnTo>
                  <a:lnTo>
                    <a:pt x="740063" y="948689"/>
                  </a:lnTo>
                  <a:lnTo>
                    <a:pt x="806068" y="948689"/>
                  </a:lnTo>
                  <a:lnTo>
                    <a:pt x="806913" y="947419"/>
                  </a:lnTo>
                  <a:lnTo>
                    <a:pt x="813409" y="923289"/>
                  </a:lnTo>
                  <a:lnTo>
                    <a:pt x="853491" y="923289"/>
                  </a:lnTo>
                  <a:lnTo>
                    <a:pt x="893385" y="900429"/>
                  </a:lnTo>
                  <a:lnTo>
                    <a:pt x="906863" y="880109"/>
                  </a:lnTo>
                  <a:lnTo>
                    <a:pt x="829794" y="880109"/>
                  </a:lnTo>
                  <a:lnTo>
                    <a:pt x="817397" y="875029"/>
                  </a:lnTo>
                  <a:lnTo>
                    <a:pt x="730034" y="812799"/>
                  </a:lnTo>
                  <a:close/>
                </a:path>
                <a:path w="1356995" h="993139">
                  <a:moveTo>
                    <a:pt x="853491" y="923289"/>
                  </a:moveTo>
                  <a:lnTo>
                    <a:pt x="813409" y="923289"/>
                  </a:lnTo>
                  <a:lnTo>
                    <a:pt x="830632" y="925829"/>
                  </a:lnTo>
                  <a:lnTo>
                    <a:pt x="847921" y="924559"/>
                  </a:lnTo>
                  <a:lnTo>
                    <a:pt x="853491" y="923289"/>
                  </a:lnTo>
                  <a:close/>
                </a:path>
                <a:path w="1356995" h="993139">
                  <a:moveTo>
                    <a:pt x="340256" y="787399"/>
                  </a:moveTo>
                  <a:lnTo>
                    <a:pt x="294436" y="787399"/>
                  </a:lnTo>
                  <a:lnTo>
                    <a:pt x="296403" y="798829"/>
                  </a:lnTo>
                  <a:lnTo>
                    <a:pt x="323865" y="842009"/>
                  </a:lnTo>
                  <a:lnTo>
                    <a:pt x="366547" y="858519"/>
                  </a:lnTo>
                  <a:lnTo>
                    <a:pt x="374243" y="858519"/>
                  </a:lnTo>
                  <a:lnTo>
                    <a:pt x="375608" y="869949"/>
                  </a:lnTo>
                  <a:lnTo>
                    <a:pt x="400517" y="909319"/>
                  </a:lnTo>
                  <a:lnTo>
                    <a:pt x="441502" y="923289"/>
                  </a:lnTo>
                  <a:lnTo>
                    <a:pt x="449414" y="923289"/>
                  </a:lnTo>
                  <a:lnTo>
                    <a:pt x="457263" y="922019"/>
                  </a:lnTo>
                  <a:lnTo>
                    <a:pt x="464667" y="918209"/>
                  </a:lnTo>
                  <a:lnTo>
                    <a:pt x="514225" y="918209"/>
                  </a:lnTo>
                  <a:lnTo>
                    <a:pt x="511238" y="915669"/>
                  </a:lnTo>
                  <a:lnTo>
                    <a:pt x="508368" y="908049"/>
                  </a:lnTo>
                  <a:lnTo>
                    <a:pt x="507164" y="901699"/>
                  </a:lnTo>
                  <a:lnTo>
                    <a:pt x="507795" y="895349"/>
                  </a:lnTo>
                  <a:lnTo>
                    <a:pt x="510166" y="888999"/>
                  </a:lnTo>
                  <a:lnTo>
                    <a:pt x="514184" y="883919"/>
                  </a:lnTo>
                  <a:lnTo>
                    <a:pt x="515213" y="882649"/>
                  </a:lnTo>
                  <a:lnTo>
                    <a:pt x="521943" y="877569"/>
                  </a:lnTo>
                  <a:lnTo>
                    <a:pt x="433552" y="877569"/>
                  </a:lnTo>
                  <a:lnTo>
                    <a:pt x="428129" y="873759"/>
                  </a:lnTo>
                  <a:lnTo>
                    <a:pt x="424345" y="869949"/>
                  </a:lnTo>
                  <a:lnTo>
                    <a:pt x="420535" y="864869"/>
                  </a:lnTo>
                  <a:lnTo>
                    <a:pt x="418668" y="859789"/>
                  </a:lnTo>
                  <a:lnTo>
                    <a:pt x="419569" y="848359"/>
                  </a:lnTo>
                  <a:lnTo>
                    <a:pt x="422084" y="843279"/>
                  </a:lnTo>
                  <a:lnTo>
                    <a:pt x="426224" y="839469"/>
                  </a:lnTo>
                  <a:lnTo>
                    <a:pt x="458259" y="814069"/>
                  </a:lnTo>
                  <a:lnTo>
                    <a:pt x="370268" y="814069"/>
                  </a:lnTo>
                  <a:lnTo>
                    <a:pt x="360599" y="811529"/>
                  </a:lnTo>
                  <a:lnTo>
                    <a:pt x="352155" y="806449"/>
                  </a:lnTo>
                  <a:lnTo>
                    <a:pt x="345429" y="800099"/>
                  </a:lnTo>
                  <a:lnTo>
                    <a:pt x="340918" y="791209"/>
                  </a:lnTo>
                  <a:lnTo>
                    <a:pt x="340256" y="787399"/>
                  </a:lnTo>
                  <a:close/>
                </a:path>
                <a:path w="1356995" h="993139">
                  <a:moveTo>
                    <a:pt x="648204" y="835659"/>
                  </a:moveTo>
                  <a:lnTo>
                    <a:pt x="586625" y="835659"/>
                  </a:lnTo>
                  <a:lnTo>
                    <a:pt x="594705" y="836929"/>
                  </a:lnTo>
                  <a:lnTo>
                    <a:pt x="601599" y="842009"/>
                  </a:lnTo>
                  <a:lnTo>
                    <a:pt x="605974" y="849629"/>
                  </a:lnTo>
                  <a:lnTo>
                    <a:pt x="607152" y="858519"/>
                  </a:lnTo>
                  <a:lnTo>
                    <a:pt x="605181" y="866139"/>
                  </a:lnTo>
                  <a:lnTo>
                    <a:pt x="600113" y="873759"/>
                  </a:lnTo>
                  <a:lnTo>
                    <a:pt x="543560" y="916939"/>
                  </a:lnTo>
                  <a:lnTo>
                    <a:pt x="539153" y="920749"/>
                  </a:lnTo>
                  <a:lnTo>
                    <a:pt x="533298" y="923289"/>
                  </a:lnTo>
                  <a:lnTo>
                    <a:pt x="687339" y="923289"/>
                  </a:lnTo>
                  <a:lnTo>
                    <a:pt x="641502" y="892809"/>
                  </a:lnTo>
                  <a:lnTo>
                    <a:pt x="648901" y="877569"/>
                  </a:lnTo>
                  <a:lnTo>
                    <a:pt x="652110" y="861059"/>
                  </a:lnTo>
                  <a:lnTo>
                    <a:pt x="651075" y="844549"/>
                  </a:lnTo>
                  <a:lnTo>
                    <a:pt x="648204" y="835659"/>
                  </a:lnTo>
                  <a:close/>
                </a:path>
                <a:path w="1356995" h="993139">
                  <a:moveTo>
                    <a:pt x="763003" y="701039"/>
                  </a:moveTo>
                  <a:lnTo>
                    <a:pt x="754340" y="701039"/>
                  </a:lnTo>
                  <a:lnTo>
                    <a:pt x="746274" y="704849"/>
                  </a:lnTo>
                  <a:lnTo>
                    <a:pt x="739813" y="711199"/>
                  </a:lnTo>
                  <a:lnTo>
                    <a:pt x="736277" y="718819"/>
                  </a:lnTo>
                  <a:lnTo>
                    <a:pt x="736177" y="727709"/>
                  </a:lnTo>
                  <a:lnTo>
                    <a:pt x="739330" y="735329"/>
                  </a:lnTo>
                  <a:lnTo>
                    <a:pt x="745553" y="741679"/>
                  </a:lnTo>
                  <a:lnTo>
                    <a:pt x="854075" y="816609"/>
                  </a:lnTo>
                  <a:lnTo>
                    <a:pt x="863691" y="826769"/>
                  </a:lnTo>
                  <a:lnTo>
                    <a:pt x="868703" y="839469"/>
                  </a:lnTo>
                  <a:lnTo>
                    <a:pt x="868865" y="852169"/>
                  </a:lnTo>
                  <a:lnTo>
                    <a:pt x="863879" y="866139"/>
                  </a:lnTo>
                  <a:lnTo>
                    <a:pt x="854503" y="875029"/>
                  </a:lnTo>
                  <a:lnTo>
                    <a:pt x="842652" y="880109"/>
                  </a:lnTo>
                  <a:lnTo>
                    <a:pt x="906863" y="880109"/>
                  </a:lnTo>
                  <a:lnTo>
                    <a:pt x="910603" y="871219"/>
                  </a:lnTo>
                  <a:lnTo>
                    <a:pt x="913892" y="853439"/>
                  </a:lnTo>
                  <a:lnTo>
                    <a:pt x="961427" y="853439"/>
                  </a:lnTo>
                  <a:lnTo>
                    <a:pt x="972815" y="849629"/>
                  </a:lnTo>
                  <a:lnTo>
                    <a:pt x="989825" y="839469"/>
                  </a:lnTo>
                  <a:lnTo>
                    <a:pt x="1003419" y="824229"/>
                  </a:lnTo>
                  <a:lnTo>
                    <a:pt x="1009305" y="812799"/>
                  </a:lnTo>
                  <a:lnTo>
                    <a:pt x="931949" y="812799"/>
                  </a:lnTo>
                  <a:lnTo>
                    <a:pt x="925686" y="810259"/>
                  </a:lnTo>
                  <a:lnTo>
                    <a:pt x="919848" y="807719"/>
                  </a:lnTo>
                  <a:lnTo>
                    <a:pt x="771258" y="704849"/>
                  </a:lnTo>
                  <a:lnTo>
                    <a:pt x="763003" y="701039"/>
                  </a:lnTo>
                  <a:close/>
                </a:path>
                <a:path w="1356995" h="993139">
                  <a:moveTo>
                    <a:pt x="588206" y="767079"/>
                  </a:moveTo>
                  <a:lnTo>
                    <a:pt x="525970" y="767079"/>
                  </a:lnTo>
                  <a:lnTo>
                    <a:pt x="526592" y="768349"/>
                  </a:lnTo>
                  <a:lnTo>
                    <a:pt x="535965" y="768349"/>
                  </a:lnTo>
                  <a:lnTo>
                    <a:pt x="543458" y="774699"/>
                  </a:lnTo>
                  <a:lnTo>
                    <a:pt x="546315" y="782319"/>
                  </a:lnTo>
                  <a:lnTo>
                    <a:pt x="547498" y="788669"/>
                  </a:lnTo>
                  <a:lnTo>
                    <a:pt x="546842" y="795019"/>
                  </a:lnTo>
                  <a:lnTo>
                    <a:pt x="544444" y="801369"/>
                  </a:lnTo>
                  <a:lnTo>
                    <a:pt x="540397" y="806449"/>
                  </a:lnTo>
                  <a:lnTo>
                    <a:pt x="487514" y="847089"/>
                  </a:lnTo>
                  <a:lnTo>
                    <a:pt x="485749" y="848359"/>
                  </a:lnTo>
                  <a:lnTo>
                    <a:pt x="455536" y="872489"/>
                  </a:lnTo>
                  <a:lnTo>
                    <a:pt x="451053" y="876299"/>
                  </a:lnTo>
                  <a:lnTo>
                    <a:pt x="445249" y="877569"/>
                  </a:lnTo>
                  <a:lnTo>
                    <a:pt x="521943" y="877569"/>
                  </a:lnTo>
                  <a:lnTo>
                    <a:pt x="570738" y="840739"/>
                  </a:lnTo>
                  <a:lnTo>
                    <a:pt x="578317" y="835659"/>
                  </a:lnTo>
                  <a:lnTo>
                    <a:pt x="648204" y="835659"/>
                  </a:lnTo>
                  <a:lnTo>
                    <a:pt x="645744" y="828039"/>
                  </a:lnTo>
                  <a:lnTo>
                    <a:pt x="636436" y="814069"/>
                  </a:lnTo>
                  <a:lnTo>
                    <a:pt x="623997" y="802639"/>
                  </a:lnTo>
                  <a:lnTo>
                    <a:pt x="609102" y="793749"/>
                  </a:lnTo>
                  <a:lnTo>
                    <a:pt x="592429" y="789939"/>
                  </a:lnTo>
                  <a:lnTo>
                    <a:pt x="588206" y="767079"/>
                  </a:lnTo>
                  <a:close/>
                </a:path>
                <a:path w="1356995" h="993139">
                  <a:moveTo>
                    <a:pt x="961427" y="853439"/>
                  </a:moveTo>
                  <a:lnTo>
                    <a:pt x="913892" y="853439"/>
                  </a:lnTo>
                  <a:lnTo>
                    <a:pt x="933866" y="858519"/>
                  </a:lnTo>
                  <a:lnTo>
                    <a:pt x="953835" y="855979"/>
                  </a:lnTo>
                  <a:lnTo>
                    <a:pt x="961427" y="853439"/>
                  </a:lnTo>
                  <a:close/>
                </a:path>
                <a:path w="1356995" h="993139">
                  <a:moveTo>
                    <a:pt x="514356" y="692149"/>
                  </a:moveTo>
                  <a:lnTo>
                    <a:pt x="449514" y="692149"/>
                  </a:lnTo>
                  <a:lnTo>
                    <a:pt x="459041" y="695959"/>
                  </a:lnTo>
                  <a:lnTo>
                    <a:pt x="467201" y="701039"/>
                  </a:lnTo>
                  <a:lnTo>
                    <a:pt x="473179" y="708659"/>
                  </a:lnTo>
                  <a:lnTo>
                    <a:pt x="476657" y="718819"/>
                  </a:lnTo>
                  <a:lnTo>
                    <a:pt x="477316" y="727709"/>
                  </a:lnTo>
                  <a:lnTo>
                    <a:pt x="476681" y="736599"/>
                  </a:lnTo>
                  <a:lnTo>
                    <a:pt x="447382" y="765809"/>
                  </a:lnTo>
                  <a:lnTo>
                    <a:pt x="394982" y="806449"/>
                  </a:lnTo>
                  <a:lnTo>
                    <a:pt x="376950" y="814069"/>
                  </a:lnTo>
                  <a:lnTo>
                    <a:pt x="458259" y="814069"/>
                  </a:lnTo>
                  <a:lnTo>
                    <a:pt x="479082" y="797559"/>
                  </a:lnTo>
                  <a:lnTo>
                    <a:pt x="494842" y="786129"/>
                  </a:lnTo>
                  <a:lnTo>
                    <a:pt x="494969" y="786129"/>
                  </a:lnTo>
                  <a:lnTo>
                    <a:pt x="495134" y="784859"/>
                  </a:lnTo>
                  <a:lnTo>
                    <a:pt x="511098" y="773429"/>
                  </a:lnTo>
                  <a:lnTo>
                    <a:pt x="515073" y="769619"/>
                  </a:lnTo>
                  <a:lnTo>
                    <a:pt x="520115" y="767079"/>
                  </a:lnTo>
                  <a:lnTo>
                    <a:pt x="588206" y="767079"/>
                  </a:lnTo>
                  <a:lnTo>
                    <a:pt x="587972" y="765809"/>
                  </a:lnTo>
                  <a:lnTo>
                    <a:pt x="575038" y="744219"/>
                  </a:lnTo>
                  <a:lnTo>
                    <a:pt x="555430" y="728979"/>
                  </a:lnTo>
                  <a:lnTo>
                    <a:pt x="530948" y="722629"/>
                  </a:lnTo>
                  <a:lnTo>
                    <a:pt x="522224" y="722629"/>
                  </a:lnTo>
                  <a:lnTo>
                    <a:pt x="519025" y="702309"/>
                  </a:lnTo>
                  <a:lnTo>
                    <a:pt x="514356" y="692149"/>
                  </a:lnTo>
                  <a:close/>
                </a:path>
                <a:path w="1356995" h="993139">
                  <a:moveTo>
                    <a:pt x="832396" y="609599"/>
                  </a:moveTo>
                  <a:lnTo>
                    <a:pt x="823798" y="609599"/>
                  </a:lnTo>
                  <a:lnTo>
                    <a:pt x="809167" y="615949"/>
                  </a:lnTo>
                  <a:lnTo>
                    <a:pt x="804252" y="623569"/>
                  </a:lnTo>
                  <a:lnTo>
                    <a:pt x="802970" y="638809"/>
                  </a:lnTo>
                  <a:lnTo>
                    <a:pt x="806665" y="646429"/>
                  </a:lnTo>
                  <a:lnTo>
                    <a:pt x="813346" y="651509"/>
                  </a:lnTo>
                  <a:lnTo>
                    <a:pt x="957110" y="750569"/>
                  </a:lnTo>
                  <a:lnTo>
                    <a:pt x="964540" y="758189"/>
                  </a:lnTo>
                  <a:lnTo>
                    <a:pt x="969592" y="765809"/>
                  </a:lnTo>
                  <a:lnTo>
                    <a:pt x="972013" y="775969"/>
                  </a:lnTo>
                  <a:lnTo>
                    <a:pt x="971550" y="786129"/>
                  </a:lnTo>
                  <a:lnTo>
                    <a:pt x="968168" y="795019"/>
                  </a:lnTo>
                  <a:lnTo>
                    <a:pt x="962310" y="802639"/>
                  </a:lnTo>
                  <a:lnTo>
                    <a:pt x="954433" y="808989"/>
                  </a:lnTo>
                  <a:lnTo>
                    <a:pt x="944994" y="812799"/>
                  </a:lnTo>
                  <a:lnTo>
                    <a:pt x="1009305" y="812799"/>
                  </a:lnTo>
                  <a:lnTo>
                    <a:pt x="1012575" y="806449"/>
                  </a:lnTo>
                  <a:lnTo>
                    <a:pt x="1016948" y="786129"/>
                  </a:lnTo>
                  <a:lnTo>
                    <a:pt x="1016190" y="765809"/>
                  </a:lnTo>
                  <a:lnTo>
                    <a:pt x="1032680" y="761999"/>
                  </a:lnTo>
                  <a:lnTo>
                    <a:pt x="1047808" y="755649"/>
                  </a:lnTo>
                  <a:lnTo>
                    <a:pt x="1061072" y="745489"/>
                  </a:lnTo>
                  <a:lnTo>
                    <a:pt x="1071968" y="732789"/>
                  </a:lnTo>
                  <a:lnTo>
                    <a:pt x="1077818" y="721359"/>
                  </a:lnTo>
                  <a:lnTo>
                    <a:pt x="1000125" y="721359"/>
                  </a:lnTo>
                  <a:lnTo>
                    <a:pt x="987704" y="717549"/>
                  </a:lnTo>
                  <a:lnTo>
                    <a:pt x="832396" y="609599"/>
                  </a:lnTo>
                  <a:close/>
                </a:path>
                <a:path w="1356995" h="993139">
                  <a:moveTo>
                    <a:pt x="329336" y="657859"/>
                  </a:moveTo>
                  <a:lnTo>
                    <a:pt x="204622" y="657859"/>
                  </a:lnTo>
                  <a:lnTo>
                    <a:pt x="230860" y="679449"/>
                  </a:lnTo>
                  <a:lnTo>
                    <a:pt x="221670" y="694689"/>
                  </a:lnTo>
                  <a:lnTo>
                    <a:pt x="217079" y="712469"/>
                  </a:lnTo>
                  <a:lnTo>
                    <a:pt x="217210" y="730249"/>
                  </a:lnTo>
                  <a:lnTo>
                    <a:pt x="222186" y="748029"/>
                  </a:lnTo>
                  <a:lnTo>
                    <a:pt x="231668" y="763269"/>
                  </a:lnTo>
                  <a:lnTo>
                    <a:pt x="244719" y="775969"/>
                  </a:lnTo>
                  <a:lnTo>
                    <a:pt x="260537" y="783589"/>
                  </a:lnTo>
                  <a:lnTo>
                    <a:pt x="278320" y="787399"/>
                  </a:lnTo>
                  <a:lnTo>
                    <a:pt x="280250" y="788669"/>
                  </a:lnTo>
                  <a:lnTo>
                    <a:pt x="287528" y="788669"/>
                  </a:lnTo>
                  <a:lnTo>
                    <a:pt x="290982" y="787399"/>
                  </a:lnTo>
                  <a:lnTo>
                    <a:pt x="340256" y="787399"/>
                  </a:lnTo>
                  <a:lnTo>
                    <a:pt x="339153" y="781049"/>
                  </a:lnTo>
                  <a:lnTo>
                    <a:pt x="340248" y="770889"/>
                  </a:lnTo>
                  <a:lnTo>
                    <a:pt x="344044" y="761999"/>
                  </a:lnTo>
                  <a:lnTo>
                    <a:pt x="350380" y="754379"/>
                  </a:lnTo>
                  <a:lnTo>
                    <a:pt x="365284" y="742949"/>
                  </a:lnTo>
                  <a:lnTo>
                    <a:pt x="282054" y="742949"/>
                  </a:lnTo>
                  <a:lnTo>
                    <a:pt x="273329" y="741679"/>
                  </a:lnTo>
                  <a:lnTo>
                    <a:pt x="265849" y="736599"/>
                  </a:lnTo>
                  <a:lnTo>
                    <a:pt x="262978" y="727709"/>
                  </a:lnTo>
                  <a:lnTo>
                    <a:pt x="261784" y="721359"/>
                  </a:lnTo>
                  <a:lnTo>
                    <a:pt x="262421" y="715009"/>
                  </a:lnTo>
                  <a:lnTo>
                    <a:pt x="264795" y="709929"/>
                  </a:lnTo>
                  <a:lnTo>
                    <a:pt x="268808" y="704849"/>
                  </a:lnTo>
                  <a:lnTo>
                    <a:pt x="325361" y="660399"/>
                  </a:lnTo>
                  <a:lnTo>
                    <a:pt x="329336" y="657859"/>
                  </a:lnTo>
                  <a:close/>
                </a:path>
                <a:path w="1356995" h="993139">
                  <a:moveTo>
                    <a:pt x="403119" y="655319"/>
                  </a:moveTo>
                  <a:lnTo>
                    <a:pt x="340855" y="655319"/>
                  </a:lnTo>
                  <a:lnTo>
                    <a:pt x="350215" y="656589"/>
                  </a:lnTo>
                  <a:lnTo>
                    <a:pt x="357695" y="661669"/>
                  </a:lnTo>
                  <a:lnTo>
                    <a:pt x="360565" y="670559"/>
                  </a:lnTo>
                  <a:lnTo>
                    <a:pt x="361760" y="676909"/>
                  </a:lnTo>
                  <a:lnTo>
                    <a:pt x="361122" y="683259"/>
                  </a:lnTo>
                  <a:lnTo>
                    <a:pt x="358749" y="688339"/>
                  </a:lnTo>
                  <a:lnTo>
                    <a:pt x="354736" y="693419"/>
                  </a:lnTo>
                  <a:lnTo>
                    <a:pt x="298183" y="737869"/>
                  </a:lnTo>
                  <a:lnTo>
                    <a:pt x="293751" y="741679"/>
                  </a:lnTo>
                  <a:lnTo>
                    <a:pt x="287909" y="742949"/>
                  </a:lnTo>
                  <a:lnTo>
                    <a:pt x="365284" y="742949"/>
                  </a:lnTo>
                  <a:lnTo>
                    <a:pt x="421589" y="699769"/>
                  </a:lnTo>
                  <a:lnTo>
                    <a:pt x="430145" y="694689"/>
                  </a:lnTo>
                  <a:lnTo>
                    <a:pt x="439667" y="692149"/>
                  </a:lnTo>
                  <a:lnTo>
                    <a:pt x="514356" y="692149"/>
                  </a:lnTo>
                  <a:lnTo>
                    <a:pt x="510854" y="684529"/>
                  </a:lnTo>
                  <a:lnTo>
                    <a:pt x="498249" y="668019"/>
                  </a:lnTo>
                  <a:lnTo>
                    <a:pt x="481749" y="656589"/>
                  </a:lnTo>
                  <a:lnTo>
                    <a:pt x="403745" y="656589"/>
                  </a:lnTo>
                  <a:lnTo>
                    <a:pt x="403119" y="655319"/>
                  </a:lnTo>
                  <a:close/>
                </a:path>
                <a:path w="1356995" h="993139">
                  <a:moveTo>
                    <a:pt x="828215" y="480059"/>
                  </a:moveTo>
                  <a:lnTo>
                    <a:pt x="742950" y="480059"/>
                  </a:lnTo>
                  <a:lnTo>
                    <a:pt x="800595" y="516889"/>
                  </a:lnTo>
                  <a:lnTo>
                    <a:pt x="801878" y="516889"/>
                  </a:lnTo>
                  <a:lnTo>
                    <a:pt x="803249" y="518159"/>
                  </a:lnTo>
                  <a:lnTo>
                    <a:pt x="804659" y="518159"/>
                  </a:lnTo>
                  <a:lnTo>
                    <a:pt x="1025080" y="660399"/>
                  </a:lnTo>
                  <a:lnTo>
                    <a:pt x="1029436" y="662939"/>
                  </a:lnTo>
                  <a:lnTo>
                    <a:pt x="1033106" y="666749"/>
                  </a:lnTo>
                  <a:lnTo>
                    <a:pt x="1035824" y="671829"/>
                  </a:lnTo>
                  <a:lnTo>
                    <a:pt x="1036193" y="671829"/>
                  </a:lnTo>
                  <a:lnTo>
                    <a:pt x="1039355" y="680719"/>
                  </a:lnTo>
                  <a:lnTo>
                    <a:pt x="1040079" y="689609"/>
                  </a:lnTo>
                  <a:lnTo>
                    <a:pt x="1038393" y="698499"/>
                  </a:lnTo>
                  <a:lnTo>
                    <a:pt x="1034326" y="707389"/>
                  </a:lnTo>
                  <a:lnTo>
                    <a:pt x="1024876" y="716279"/>
                  </a:lnTo>
                  <a:lnTo>
                    <a:pt x="1012996" y="721359"/>
                  </a:lnTo>
                  <a:lnTo>
                    <a:pt x="1077818" y="721359"/>
                  </a:lnTo>
                  <a:lnTo>
                    <a:pt x="1079768" y="717549"/>
                  </a:lnTo>
                  <a:lnTo>
                    <a:pt x="1084172" y="701039"/>
                  </a:lnTo>
                  <a:lnTo>
                    <a:pt x="1085086" y="684529"/>
                  </a:lnTo>
                  <a:lnTo>
                    <a:pt x="1082421" y="668019"/>
                  </a:lnTo>
                  <a:lnTo>
                    <a:pt x="1121914" y="628649"/>
                  </a:lnTo>
                  <a:lnTo>
                    <a:pt x="1057465" y="628649"/>
                  </a:lnTo>
                  <a:lnTo>
                    <a:pt x="1055065" y="626109"/>
                  </a:lnTo>
                  <a:lnTo>
                    <a:pt x="1052525" y="624839"/>
                  </a:lnTo>
                  <a:lnTo>
                    <a:pt x="1049845" y="622299"/>
                  </a:lnTo>
                  <a:lnTo>
                    <a:pt x="828215" y="480059"/>
                  </a:lnTo>
                  <a:close/>
                </a:path>
                <a:path w="1356995" h="993139">
                  <a:moveTo>
                    <a:pt x="24804" y="0"/>
                  </a:moveTo>
                  <a:lnTo>
                    <a:pt x="18600" y="0"/>
                  </a:lnTo>
                  <a:lnTo>
                    <a:pt x="12585" y="2539"/>
                  </a:lnTo>
                  <a:lnTo>
                    <a:pt x="4876" y="6349"/>
                  </a:lnTo>
                  <a:lnTo>
                    <a:pt x="0" y="13969"/>
                  </a:lnTo>
                  <a:lnTo>
                    <a:pt x="0" y="572769"/>
                  </a:lnTo>
                  <a:lnTo>
                    <a:pt x="4343" y="580389"/>
                  </a:lnTo>
                  <a:lnTo>
                    <a:pt x="11404" y="584199"/>
                  </a:lnTo>
                  <a:lnTo>
                    <a:pt x="151345" y="664209"/>
                  </a:lnTo>
                  <a:lnTo>
                    <a:pt x="158140" y="668019"/>
                  </a:lnTo>
                  <a:lnTo>
                    <a:pt x="165849" y="670559"/>
                  </a:lnTo>
                  <a:lnTo>
                    <a:pt x="173685" y="670559"/>
                  </a:lnTo>
                  <a:lnTo>
                    <a:pt x="190330" y="668019"/>
                  </a:lnTo>
                  <a:lnTo>
                    <a:pt x="197875" y="664209"/>
                  </a:lnTo>
                  <a:lnTo>
                    <a:pt x="204622" y="657859"/>
                  </a:lnTo>
                  <a:lnTo>
                    <a:pt x="329336" y="657859"/>
                  </a:lnTo>
                  <a:lnTo>
                    <a:pt x="334391" y="655319"/>
                  </a:lnTo>
                  <a:lnTo>
                    <a:pt x="403119" y="655319"/>
                  </a:lnTo>
                  <a:lnTo>
                    <a:pt x="399990" y="648969"/>
                  </a:lnTo>
                  <a:lnTo>
                    <a:pt x="266026" y="648969"/>
                  </a:lnTo>
                  <a:lnTo>
                    <a:pt x="237212" y="626109"/>
                  </a:lnTo>
                  <a:lnTo>
                    <a:pt x="173774" y="626109"/>
                  </a:lnTo>
                  <a:lnTo>
                    <a:pt x="129933" y="600709"/>
                  </a:lnTo>
                  <a:lnTo>
                    <a:pt x="144841" y="577849"/>
                  </a:lnTo>
                  <a:lnTo>
                    <a:pt x="90601" y="577849"/>
                  </a:lnTo>
                  <a:lnTo>
                    <a:pt x="45212" y="552449"/>
                  </a:lnTo>
                  <a:lnTo>
                    <a:pt x="45212" y="68579"/>
                  </a:lnTo>
                  <a:lnTo>
                    <a:pt x="119503" y="68579"/>
                  </a:lnTo>
                  <a:lnTo>
                    <a:pt x="36347" y="5079"/>
                  </a:lnTo>
                  <a:lnTo>
                    <a:pt x="30839" y="1269"/>
                  </a:lnTo>
                  <a:lnTo>
                    <a:pt x="24804" y="0"/>
                  </a:lnTo>
                  <a:close/>
                </a:path>
                <a:path w="1356995" h="993139">
                  <a:moveTo>
                    <a:pt x="1181176" y="623569"/>
                  </a:moveTo>
                  <a:lnTo>
                    <a:pt x="1127010" y="623569"/>
                  </a:lnTo>
                  <a:lnTo>
                    <a:pt x="1145209" y="650239"/>
                  </a:lnTo>
                  <a:lnTo>
                    <a:pt x="1157260" y="662939"/>
                  </a:lnTo>
                  <a:lnTo>
                    <a:pt x="1172456" y="669289"/>
                  </a:lnTo>
                  <a:lnTo>
                    <a:pt x="1189049" y="670559"/>
                  </a:lnTo>
                  <a:lnTo>
                    <a:pt x="1205293" y="664209"/>
                  </a:lnTo>
                  <a:lnTo>
                    <a:pt x="1272112" y="626109"/>
                  </a:lnTo>
                  <a:lnTo>
                    <a:pt x="1182865" y="626109"/>
                  </a:lnTo>
                  <a:lnTo>
                    <a:pt x="1181176" y="623569"/>
                  </a:lnTo>
                  <a:close/>
                </a:path>
                <a:path w="1356995" h="993139">
                  <a:moveTo>
                    <a:pt x="442595" y="646429"/>
                  </a:moveTo>
                  <a:lnTo>
                    <a:pt x="422616" y="648969"/>
                  </a:lnTo>
                  <a:lnTo>
                    <a:pt x="403745" y="656589"/>
                  </a:lnTo>
                  <a:lnTo>
                    <a:pt x="481749" y="656589"/>
                  </a:lnTo>
                  <a:lnTo>
                    <a:pt x="462649" y="648969"/>
                  </a:lnTo>
                  <a:lnTo>
                    <a:pt x="442595" y="646429"/>
                  </a:lnTo>
                  <a:close/>
                </a:path>
                <a:path w="1356995" h="993139">
                  <a:moveTo>
                    <a:pt x="342429" y="610869"/>
                  </a:moveTo>
                  <a:lnTo>
                    <a:pt x="326237" y="612139"/>
                  </a:lnTo>
                  <a:lnTo>
                    <a:pt x="310826" y="617219"/>
                  </a:lnTo>
                  <a:lnTo>
                    <a:pt x="296913" y="626109"/>
                  </a:lnTo>
                  <a:lnTo>
                    <a:pt x="266026" y="648969"/>
                  </a:lnTo>
                  <a:lnTo>
                    <a:pt x="399990" y="648969"/>
                  </a:lnTo>
                  <a:lnTo>
                    <a:pt x="373808" y="619759"/>
                  </a:lnTo>
                  <a:lnTo>
                    <a:pt x="342429" y="610869"/>
                  </a:lnTo>
                  <a:close/>
                </a:path>
                <a:path w="1356995" h="993139">
                  <a:moveTo>
                    <a:pt x="1022410" y="384809"/>
                  </a:moveTo>
                  <a:lnTo>
                    <a:pt x="967663" y="384809"/>
                  </a:lnTo>
                  <a:lnTo>
                    <a:pt x="1101432" y="585469"/>
                  </a:lnTo>
                  <a:lnTo>
                    <a:pt x="1057465" y="628649"/>
                  </a:lnTo>
                  <a:lnTo>
                    <a:pt x="1121914" y="628649"/>
                  </a:lnTo>
                  <a:lnTo>
                    <a:pt x="1127010" y="623569"/>
                  </a:lnTo>
                  <a:lnTo>
                    <a:pt x="1181176" y="623569"/>
                  </a:lnTo>
                  <a:lnTo>
                    <a:pt x="1022410" y="384809"/>
                  </a:lnTo>
                  <a:close/>
                </a:path>
                <a:path w="1356995" h="993139">
                  <a:moveTo>
                    <a:pt x="406166" y="288289"/>
                  </a:moveTo>
                  <a:lnTo>
                    <a:pt x="333667" y="288289"/>
                  </a:lnTo>
                  <a:lnTo>
                    <a:pt x="376428" y="321309"/>
                  </a:lnTo>
                  <a:lnTo>
                    <a:pt x="173774" y="626109"/>
                  </a:lnTo>
                  <a:lnTo>
                    <a:pt x="237212" y="626109"/>
                  </a:lnTo>
                  <a:lnTo>
                    <a:pt x="230809" y="621029"/>
                  </a:lnTo>
                  <a:lnTo>
                    <a:pt x="388937" y="384809"/>
                  </a:lnTo>
                  <a:lnTo>
                    <a:pt x="667252" y="384809"/>
                  </a:lnTo>
                  <a:lnTo>
                    <a:pt x="670445" y="382269"/>
                  </a:lnTo>
                  <a:lnTo>
                    <a:pt x="671728" y="379729"/>
                  </a:lnTo>
                  <a:lnTo>
                    <a:pt x="672642" y="378459"/>
                  </a:lnTo>
                  <a:lnTo>
                    <a:pt x="673366" y="377189"/>
                  </a:lnTo>
                  <a:lnTo>
                    <a:pt x="674154" y="377189"/>
                  </a:lnTo>
                  <a:lnTo>
                    <a:pt x="675043" y="375919"/>
                  </a:lnTo>
                  <a:lnTo>
                    <a:pt x="684298" y="370839"/>
                  </a:lnTo>
                  <a:lnTo>
                    <a:pt x="703787" y="364489"/>
                  </a:lnTo>
                  <a:lnTo>
                    <a:pt x="735981" y="361949"/>
                  </a:lnTo>
                  <a:lnTo>
                    <a:pt x="1007209" y="361949"/>
                  </a:lnTo>
                  <a:lnTo>
                    <a:pt x="1006365" y="360679"/>
                  </a:lnTo>
                  <a:lnTo>
                    <a:pt x="883450" y="360679"/>
                  </a:lnTo>
                  <a:lnTo>
                    <a:pt x="832966" y="339089"/>
                  </a:lnTo>
                  <a:lnTo>
                    <a:pt x="418084" y="339089"/>
                  </a:lnTo>
                  <a:lnTo>
                    <a:pt x="421507" y="323849"/>
                  </a:lnTo>
                  <a:lnTo>
                    <a:pt x="420077" y="309879"/>
                  </a:lnTo>
                  <a:lnTo>
                    <a:pt x="414104" y="297179"/>
                  </a:lnTo>
                  <a:lnTo>
                    <a:pt x="406166" y="288289"/>
                  </a:lnTo>
                  <a:close/>
                </a:path>
                <a:path w="1356995" h="993139">
                  <a:moveTo>
                    <a:pt x="1076439" y="288289"/>
                  </a:moveTo>
                  <a:lnTo>
                    <a:pt x="1022972" y="288289"/>
                  </a:lnTo>
                  <a:lnTo>
                    <a:pt x="1226705" y="600709"/>
                  </a:lnTo>
                  <a:lnTo>
                    <a:pt x="1182865" y="626109"/>
                  </a:lnTo>
                  <a:lnTo>
                    <a:pt x="1272112" y="626109"/>
                  </a:lnTo>
                  <a:lnTo>
                    <a:pt x="1352296" y="580389"/>
                  </a:lnTo>
                  <a:lnTo>
                    <a:pt x="1353743" y="577849"/>
                  </a:lnTo>
                  <a:lnTo>
                    <a:pt x="1266037" y="577849"/>
                  </a:lnTo>
                  <a:lnTo>
                    <a:pt x="1076439" y="288289"/>
                  </a:lnTo>
                  <a:close/>
                </a:path>
                <a:path w="1356995" h="993139">
                  <a:moveTo>
                    <a:pt x="119503" y="68579"/>
                  </a:moveTo>
                  <a:lnTo>
                    <a:pt x="45212" y="68579"/>
                  </a:lnTo>
                  <a:lnTo>
                    <a:pt x="297662" y="261619"/>
                  </a:lnTo>
                  <a:lnTo>
                    <a:pt x="90601" y="577849"/>
                  </a:lnTo>
                  <a:lnTo>
                    <a:pt x="144841" y="577849"/>
                  </a:lnTo>
                  <a:lnTo>
                    <a:pt x="333667" y="288289"/>
                  </a:lnTo>
                  <a:lnTo>
                    <a:pt x="406166" y="288289"/>
                  </a:lnTo>
                  <a:lnTo>
                    <a:pt x="403898" y="285749"/>
                  </a:lnTo>
                  <a:lnTo>
                    <a:pt x="119503" y="68579"/>
                  </a:lnTo>
                  <a:close/>
                </a:path>
                <a:path w="1356995" h="993139">
                  <a:moveTo>
                    <a:pt x="1356639" y="68579"/>
                  </a:moveTo>
                  <a:lnTo>
                    <a:pt x="1311414" y="68579"/>
                  </a:lnTo>
                  <a:lnTo>
                    <a:pt x="1311414" y="552449"/>
                  </a:lnTo>
                  <a:lnTo>
                    <a:pt x="1266037" y="577849"/>
                  </a:lnTo>
                  <a:lnTo>
                    <a:pt x="1353743" y="577849"/>
                  </a:lnTo>
                  <a:lnTo>
                    <a:pt x="1356639" y="572769"/>
                  </a:lnTo>
                  <a:lnTo>
                    <a:pt x="1356639" y="68579"/>
                  </a:lnTo>
                  <a:close/>
                </a:path>
                <a:path w="1356995" h="993139">
                  <a:moveTo>
                    <a:pt x="667252" y="384809"/>
                  </a:moveTo>
                  <a:lnTo>
                    <a:pt x="587400" y="384809"/>
                  </a:lnTo>
                  <a:lnTo>
                    <a:pt x="576292" y="397509"/>
                  </a:lnTo>
                  <a:lnTo>
                    <a:pt x="568888" y="411479"/>
                  </a:lnTo>
                  <a:lnTo>
                    <a:pt x="565463" y="427989"/>
                  </a:lnTo>
                  <a:lnTo>
                    <a:pt x="566293" y="444499"/>
                  </a:lnTo>
                  <a:lnTo>
                    <a:pt x="584673" y="480059"/>
                  </a:lnTo>
                  <a:lnTo>
                    <a:pt x="620026" y="497839"/>
                  </a:lnTo>
                  <a:lnTo>
                    <a:pt x="651461" y="499109"/>
                  </a:lnTo>
                  <a:lnTo>
                    <a:pt x="682740" y="497839"/>
                  </a:lnTo>
                  <a:lnTo>
                    <a:pt x="713393" y="490219"/>
                  </a:lnTo>
                  <a:lnTo>
                    <a:pt x="742950" y="480059"/>
                  </a:lnTo>
                  <a:lnTo>
                    <a:pt x="828215" y="480059"/>
                  </a:lnTo>
                  <a:lnTo>
                    <a:pt x="826236" y="478789"/>
                  </a:lnTo>
                  <a:lnTo>
                    <a:pt x="825207" y="477519"/>
                  </a:lnTo>
                  <a:lnTo>
                    <a:pt x="823048" y="477519"/>
                  </a:lnTo>
                  <a:lnTo>
                    <a:pt x="787239" y="454659"/>
                  </a:lnTo>
                  <a:lnTo>
                    <a:pt x="654671" y="454659"/>
                  </a:lnTo>
                  <a:lnTo>
                    <a:pt x="627392" y="453389"/>
                  </a:lnTo>
                  <a:lnTo>
                    <a:pt x="618921" y="452119"/>
                  </a:lnTo>
                  <a:lnTo>
                    <a:pt x="612152" y="445769"/>
                  </a:lnTo>
                  <a:lnTo>
                    <a:pt x="610831" y="436879"/>
                  </a:lnTo>
                  <a:lnTo>
                    <a:pt x="610658" y="430529"/>
                  </a:lnTo>
                  <a:lnTo>
                    <a:pt x="612508" y="424179"/>
                  </a:lnTo>
                  <a:lnTo>
                    <a:pt x="616168" y="419099"/>
                  </a:lnTo>
                  <a:lnTo>
                    <a:pt x="621423" y="415289"/>
                  </a:lnTo>
                  <a:lnTo>
                    <a:pt x="633925" y="407669"/>
                  </a:lnTo>
                  <a:lnTo>
                    <a:pt x="646017" y="400049"/>
                  </a:lnTo>
                  <a:lnTo>
                    <a:pt x="657671" y="392429"/>
                  </a:lnTo>
                  <a:lnTo>
                    <a:pt x="667252" y="384809"/>
                  </a:lnTo>
                  <a:close/>
                </a:path>
                <a:path w="1356995" h="993139">
                  <a:moveTo>
                    <a:pt x="749439" y="430529"/>
                  </a:moveTo>
                  <a:lnTo>
                    <a:pt x="740435" y="430529"/>
                  </a:lnTo>
                  <a:lnTo>
                    <a:pt x="733145" y="434339"/>
                  </a:lnTo>
                  <a:lnTo>
                    <a:pt x="708009" y="444499"/>
                  </a:lnTo>
                  <a:lnTo>
                    <a:pt x="681697" y="452119"/>
                  </a:lnTo>
                  <a:lnTo>
                    <a:pt x="654671" y="454659"/>
                  </a:lnTo>
                  <a:lnTo>
                    <a:pt x="787239" y="454659"/>
                  </a:lnTo>
                  <a:lnTo>
                    <a:pt x="749439" y="430529"/>
                  </a:lnTo>
                  <a:close/>
                </a:path>
                <a:path w="1356995" h="993139">
                  <a:moveTo>
                    <a:pt x="1007209" y="361949"/>
                  </a:moveTo>
                  <a:lnTo>
                    <a:pt x="735981" y="361949"/>
                  </a:lnTo>
                  <a:lnTo>
                    <a:pt x="783348" y="367029"/>
                  </a:lnTo>
                  <a:lnTo>
                    <a:pt x="872959" y="405129"/>
                  </a:lnTo>
                  <a:lnTo>
                    <a:pt x="877633" y="407669"/>
                  </a:lnTo>
                  <a:lnTo>
                    <a:pt x="882853" y="407669"/>
                  </a:lnTo>
                  <a:lnTo>
                    <a:pt x="887755" y="406399"/>
                  </a:lnTo>
                  <a:lnTo>
                    <a:pt x="967663" y="384809"/>
                  </a:lnTo>
                  <a:lnTo>
                    <a:pt x="1022410" y="384809"/>
                  </a:lnTo>
                  <a:lnTo>
                    <a:pt x="1007209" y="361949"/>
                  </a:lnTo>
                  <a:close/>
                </a:path>
                <a:path w="1356995" h="993139">
                  <a:moveTo>
                    <a:pt x="1338046" y="0"/>
                  </a:moveTo>
                  <a:lnTo>
                    <a:pt x="1331844" y="0"/>
                  </a:lnTo>
                  <a:lnTo>
                    <a:pt x="1325806" y="1269"/>
                  </a:lnTo>
                  <a:lnTo>
                    <a:pt x="952715" y="285749"/>
                  </a:lnTo>
                  <a:lnTo>
                    <a:pt x="935728" y="328929"/>
                  </a:lnTo>
                  <a:lnTo>
                    <a:pt x="941438" y="344169"/>
                  </a:lnTo>
                  <a:lnTo>
                    <a:pt x="883450" y="360679"/>
                  </a:lnTo>
                  <a:lnTo>
                    <a:pt x="1006365" y="360679"/>
                  </a:lnTo>
                  <a:lnTo>
                    <a:pt x="980186" y="321309"/>
                  </a:lnTo>
                  <a:lnTo>
                    <a:pt x="1022972" y="288289"/>
                  </a:lnTo>
                  <a:lnTo>
                    <a:pt x="1076439" y="288289"/>
                  </a:lnTo>
                  <a:lnTo>
                    <a:pt x="1058976" y="261619"/>
                  </a:lnTo>
                  <a:lnTo>
                    <a:pt x="1311414" y="68579"/>
                  </a:lnTo>
                  <a:lnTo>
                    <a:pt x="1356639" y="68579"/>
                  </a:lnTo>
                  <a:lnTo>
                    <a:pt x="1356639" y="13969"/>
                  </a:lnTo>
                  <a:lnTo>
                    <a:pt x="1351762" y="6349"/>
                  </a:lnTo>
                  <a:lnTo>
                    <a:pt x="1344053" y="2539"/>
                  </a:lnTo>
                  <a:lnTo>
                    <a:pt x="1338046" y="0"/>
                  </a:lnTo>
                  <a:close/>
                </a:path>
                <a:path w="1356995" h="993139">
                  <a:moveTo>
                    <a:pt x="740356" y="316229"/>
                  </a:moveTo>
                  <a:lnTo>
                    <a:pt x="699398" y="318769"/>
                  </a:lnTo>
                  <a:lnTo>
                    <a:pt x="669590" y="327659"/>
                  </a:lnTo>
                  <a:lnTo>
                    <a:pt x="649173" y="339089"/>
                  </a:lnTo>
                  <a:lnTo>
                    <a:pt x="832966" y="339089"/>
                  </a:lnTo>
                  <a:lnTo>
                    <a:pt x="797331" y="323849"/>
                  </a:lnTo>
                  <a:lnTo>
                    <a:pt x="795794" y="323849"/>
                  </a:lnTo>
                  <a:lnTo>
                    <a:pt x="794219" y="322579"/>
                  </a:lnTo>
                  <a:lnTo>
                    <a:pt x="740356" y="316229"/>
                  </a:lnTo>
                  <a:close/>
                </a:path>
              </a:pathLst>
            </a:custGeom>
            <a:solidFill>
              <a:srgbClr val="231F20"/>
            </a:solidFill>
          </p:spPr>
          <p:txBody>
            <a:bodyPr wrap="square" lIns="0" tIns="0" rIns="0" bIns="0" rtlCol="0"/>
            <a:lstStyle/>
            <a:p>
              <a:endParaRPr/>
            </a:p>
          </p:txBody>
        </p:sp>
      </p:grpSp>
      <p:grpSp>
        <p:nvGrpSpPr>
          <p:cNvPr id="6" name="object 5"/>
          <p:cNvGrpSpPr/>
          <p:nvPr userDrawn="1"/>
        </p:nvGrpSpPr>
        <p:grpSpPr>
          <a:xfrm>
            <a:off x="323528" y="4472036"/>
            <a:ext cx="4608512" cy="187947"/>
            <a:chOff x="3723935" y="1167434"/>
            <a:chExt cx="4608512" cy="187947"/>
          </a:xfrm>
        </p:grpSpPr>
        <p:sp>
          <p:nvSpPr>
            <p:cNvPr id="7" name="object 6"/>
            <p:cNvSpPr/>
            <p:nvPr/>
          </p:nvSpPr>
          <p:spPr>
            <a:xfrm>
              <a:off x="3723935"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8" name="object 7"/>
            <p:cNvSpPr/>
            <p:nvPr/>
          </p:nvSpPr>
          <p:spPr>
            <a:xfrm>
              <a:off x="5055935" y="1175381"/>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sp>
        <p:nvSpPr>
          <p:cNvPr id="9" name="object 8"/>
          <p:cNvSpPr/>
          <p:nvPr userDrawn="1"/>
        </p:nvSpPr>
        <p:spPr>
          <a:xfrm>
            <a:off x="7380312" y="0"/>
            <a:ext cx="1763688" cy="5143500"/>
          </a:xfrm>
          <a:custGeom>
            <a:avLst/>
            <a:gdLst/>
            <a:ahLst/>
            <a:cxnLst/>
            <a:rect l="l" t="t" r="r" b="b"/>
            <a:pathLst>
              <a:path w="1547495" h="1547495">
                <a:moveTo>
                  <a:pt x="1547317" y="0"/>
                </a:moveTo>
                <a:lnTo>
                  <a:pt x="0" y="0"/>
                </a:lnTo>
                <a:lnTo>
                  <a:pt x="0" y="1547317"/>
                </a:lnTo>
                <a:lnTo>
                  <a:pt x="1547317" y="1547317"/>
                </a:lnTo>
                <a:lnTo>
                  <a:pt x="1547317" y="0"/>
                </a:lnTo>
                <a:close/>
              </a:path>
            </a:pathLst>
          </a:custGeom>
          <a:solidFill>
            <a:srgbClr val="FFF423"/>
          </a:solidFill>
        </p:spPr>
        <p:txBody>
          <a:bodyPr wrap="square" lIns="0" tIns="0" rIns="0" bIns="0" rtlCol="0"/>
          <a:lstStyle/>
          <a:p>
            <a:endParaRPr/>
          </a:p>
        </p:txBody>
      </p:sp>
    </p:spTree>
    <p:extLst>
      <p:ext uri="{BB962C8B-B14F-4D97-AF65-F5344CB8AC3E}">
        <p14:creationId xmlns:p14="http://schemas.microsoft.com/office/powerpoint/2010/main" val="35049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grpSp>
        <p:nvGrpSpPr>
          <p:cNvPr id="3" name="object 3"/>
          <p:cNvGrpSpPr/>
          <p:nvPr userDrawn="1"/>
        </p:nvGrpSpPr>
        <p:grpSpPr>
          <a:xfrm>
            <a:off x="251520" y="591368"/>
            <a:ext cx="4608000" cy="179944"/>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50179"/>
            <a:ext cx="9144000" cy="179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61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5;p13"/>
          <p:cNvSpPr txBox="1"/>
          <p:nvPr/>
        </p:nvSpPr>
        <p:spPr>
          <a:xfrm>
            <a:off x="0" y="2060225"/>
            <a:ext cx="9144000"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900" b="1" dirty="0">
                <a:latin typeface="+mn-lt"/>
                <a:ea typeface="Quattrocento Sans"/>
                <a:cs typeface="Quattrocento Sans"/>
                <a:sym typeface="Quattrocento Sans"/>
              </a:rPr>
              <a:t>Capítulo </a:t>
            </a:r>
            <a:r>
              <a:rPr lang="es" sz="1900" b="1" dirty="0" smtClean="0">
                <a:latin typeface="+mn-lt"/>
                <a:ea typeface="Quattrocento Sans"/>
                <a:cs typeface="Quattrocento Sans"/>
                <a:sym typeface="Quattrocento Sans"/>
              </a:rPr>
              <a:t>10: Acumulación de capital humano e inversión en educación</a:t>
            </a:r>
            <a:endParaRPr sz="1900" b="1" dirty="0">
              <a:latin typeface="+mn-lt"/>
              <a:ea typeface="Quattrocento Sans"/>
              <a:cs typeface="Quattrocento Sans"/>
              <a:sym typeface="Quattrocento Sans"/>
            </a:endParaRPr>
          </a:p>
        </p:txBody>
      </p:sp>
    </p:spTree>
    <p:extLst>
      <p:ext uri="{BB962C8B-B14F-4D97-AF65-F5344CB8AC3E}">
        <p14:creationId xmlns:p14="http://schemas.microsoft.com/office/powerpoint/2010/main" val="3778031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p14"/>
          <p:cNvSpPr txBox="1">
            <a:spLocks/>
          </p:cNvSpPr>
          <p:nvPr/>
        </p:nvSpPr>
        <p:spPr>
          <a:xfrm>
            <a:off x="3530873" y="3388648"/>
            <a:ext cx="3632199" cy="836436"/>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UY" dirty="0" smtClean="0">
                <a:solidFill>
                  <a:schemeClr val="dk1"/>
                </a:solidFill>
                <a:latin typeface="+mn-lt"/>
                <a:ea typeface="Quattrocento Sans"/>
                <a:cs typeface="Quattrocento Sans"/>
                <a:sym typeface="Quattrocento Sans"/>
              </a:rPr>
              <a:t>En el gráfico se observa que, en promedio, las tasas de informalidad se reducen a medida que crece el nivel educativo. </a:t>
            </a:r>
          </a:p>
          <a:p>
            <a:pPr algn="just">
              <a:spcAft>
                <a:spcPts val="1200"/>
              </a:spcAft>
            </a:pPr>
            <a:endParaRPr lang="es-UY" dirty="0" smtClean="0">
              <a:solidFill>
                <a:schemeClr val="dk1"/>
              </a:solidFill>
              <a:latin typeface="+mn-lt"/>
              <a:ea typeface="Quattrocento Sans"/>
              <a:cs typeface="Quattrocento Sans"/>
              <a:sym typeface="Quattrocento Sans"/>
            </a:endParaRPr>
          </a:p>
        </p:txBody>
      </p:sp>
      <p:sp>
        <p:nvSpPr>
          <p:cNvPr id="3" name="2 Rectángulo"/>
          <p:cNvSpPr/>
          <p:nvPr/>
        </p:nvSpPr>
        <p:spPr>
          <a:xfrm>
            <a:off x="0" y="3232596"/>
            <a:ext cx="2627784" cy="923330"/>
          </a:xfrm>
          <a:prstGeom prst="rect">
            <a:avLst/>
          </a:prstGeom>
          <a:solidFill>
            <a:schemeClr val="bg1">
              <a:lumMod val="85000"/>
            </a:schemeClr>
          </a:solidFill>
        </p:spPr>
        <p:txBody>
          <a:bodyPr wrap="square" lIns="558000" rIns="180000">
            <a:spAutoFit/>
          </a:bodyPr>
          <a:lstStyle/>
          <a:p>
            <a:pPr>
              <a:spcAft>
                <a:spcPts val="1200"/>
              </a:spcAft>
            </a:pPr>
            <a:r>
              <a:rPr lang="es-UY" sz="1350" i="1" dirty="0" smtClean="0">
                <a:solidFill>
                  <a:schemeClr val="dk1"/>
                </a:solidFill>
                <a:latin typeface="+mn-lt"/>
                <a:ea typeface="Quattrocento Sans"/>
                <a:cs typeface="Quattrocento Sans"/>
                <a:sym typeface="Quattrocento Sans"/>
              </a:rPr>
              <a:t>Las personas que tienen mayor nivel educativo se insertan en empleos de mejor calidad.</a:t>
            </a:r>
          </a:p>
        </p:txBody>
      </p:sp>
      <p:sp>
        <p:nvSpPr>
          <p:cNvPr id="4" name="Google Shape;61;p14"/>
          <p:cNvSpPr txBox="1">
            <a:spLocks/>
          </p:cNvSpPr>
          <p:nvPr/>
        </p:nvSpPr>
        <p:spPr>
          <a:xfrm>
            <a:off x="4067944" y="483518"/>
            <a:ext cx="2736304" cy="501206"/>
          </a:xfrm>
          <a:prstGeom prst="rect">
            <a:avLst/>
          </a:prstGeom>
          <a:solidFill>
            <a:schemeClr val="bg1"/>
          </a:solidFill>
          <a:ln>
            <a:noFill/>
          </a:ln>
        </p:spPr>
        <p:txBody>
          <a:bodyPr spcFirstLastPara="1" wrap="square" lIns="91425" tIns="91425" rIns="91425" bIns="91425" anchor="t" anchorCtr="0">
            <a:noAutofit/>
          </a:bodyPr>
          <a:lstStyle/>
          <a:p>
            <a:pPr marR="0" lvl="0" algn="ctr" defTabSz="914400" rtl="0" eaLnBrk="1" fontAlgn="auto" latinLnBrk="0" hangingPunct="1">
              <a:spcBef>
                <a:spcPts val="0"/>
              </a:spcBef>
              <a:spcAft>
                <a:spcPts val="1200"/>
              </a:spcAft>
              <a:buClr>
                <a:schemeClr val="dk2"/>
              </a:buClr>
              <a:buSzPts val="1800"/>
              <a:buFont typeface="Arial"/>
              <a:buNone/>
              <a:tabLst/>
              <a:defRPr/>
            </a:pPr>
            <a:r>
              <a:rPr kumimoji="0" lang="es-UY" sz="1000" b="1" i="0" u="none" strike="noStrike" kern="0" cap="none" spc="0" normalizeH="0" baseline="0" noProof="0" dirty="0" smtClean="0">
                <a:ln>
                  <a:noFill/>
                </a:ln>
                <a:solidFill>
                  <a:srgbClr val="2B3875"/>
                </a:solidFill>
                <a:effectLst/>
                <a:uLnTx/>
                <a:uFillTx/>
                <a:latin typeface="+mn-lt"/>
                <a:ea typeface="Quattrocento Sans"/>
                <a:cs typeface="Quattrocento Sans"/>
                <a:sym typeface="Quattrocento Sans"/>
              </a:rPr>
              <a:t>Tasas de informalidad</a:t>
            </a:r>
            <a:r>
              <a:rPr kumimoji="0" lang="es-UY" sz="1000" b="1" i="0" u="none" strike="noStrike" kern="0" cap="none" spc="0" normalizeH="0" noProof="0" dirty="0" smtClean="0">
                <a:ln>
                  <a:noFill/>
                </a:ln>
                <a:solidFill>
                  <a:srgbClr val="2B3875"/>
                </a:solidFill>
                <a:effectLst/>
                <a:uLnTx/>
                <a:uFillTx/>
                <a:latin typeface="+mn-lt"/>
                <a:ea typeface="Quattrocento Sans"/>
                <a:cs typeface="Quattrocento Sans"/>
                <a:sym typeface="Quattrocento Sans"/>
              </a:rPr>
              <a:t> y de desempleo por nivel educativo (2015)</a:t>
            </a:r>
            <a:endParaRPr kumimoji="0" lang="es-UY" sz="1000" b="1" i="0" u="none" strike="noStrike" kern="0" cap="none" spc="0" normalizeH="0" baseline="0" noProof="0" dirty="0" smtClean="0">
              <a:ln>
                <a:noFill/>
              </a:ln>
              <a:solidFill>
                <a:srgbClr val="2B3875"/>
              </a:solidFill>
              <a:effectLst/>
              <a:uLnTx/>
              <a:uFillTx/>
              <a:latin typeface="+mn-lt"/>
              <a:ea typeface="Quattrocento Sans"/>
              <a:cs typeface="Quattrocento Sans"/>
              <a:sym typeface="Quattrocento Sans"/>
            </a:endParaRPr>
          </a:p>
          <a:p>
            <a:pPr marL="457200" marR="0" lvl="0" indent="-342900" algn="ctr" defTabSz="914400" rtl="0" eaLnBrk="1" fontAlgn="auto" latinLnBrk="0" hangingPunct="1">
              <a:spcBef>
                <a:spcPts val="0"/>
              </a:spcBef>
              <a:spcAft>
                <a:spcPts val="1200"/>
              </a:spcAft>
              <a:buClr>
                <a:schemeClr val="dk2"/>
              </a:buClr>
              <a:buSzPts val="1800"/>
              <a:buFont typeface="Arial"/>
              <a:buChar char="●"/>
              <a:tabLst/>
              <a:defRPr/>
            </a:pPr>
            <a:endParaRPr kumimoji="0" lang="es-UY" b="0" i="0" u="none" strike="noStrike" kern="0" cap="none" spc="0" normalizeH="0" baseline="0" noProof="0" dirty="0" smtClean="0">
              <a:ln>
                <a:noFill/>
              </a:ln>
              <a:solidFill>
                <a:schemeClr val="dk1"/>
              </a:solidFill>
              <a:effectLst/>
              <a:uLnTx/>
              <a:uFillTx/>
              <a:latin typeface="+mn-lt"/>
              <a:ea typeface="Quattrocento Sans"/>
              <a:cs typeface="Quattrocento Sans"/>
              <a:sym typeface="Quattrocento San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04255"/>
            <a:ext cx="3635375"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19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14"/>
          <p:cNvSpPr txBox="1">
            <a:spLocks/>
          </p:cNvSpPr>
          <p:nvPr/>
        </p:nvSpPr>
        <p:spPr>
          <a:xfrm>
            <a:off x="2320184" y="632664"/>
            <a:ext cx="5852216" cy="642942"/>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Externalidades de la educación (efecto derrame)</a:t>
            </a:r>
            <a:endParaRPr lang="es-UY" sz="1600" b="1" i="1" dirty="0">
              <a:latin typeface="+mn-lt"/>
              <a:ea typeface="Quattrocento Sans"/>
              <a:cs typeface="Quattrocento Sans"/>
              <a:sym typeface="Quattrocento Sans"/>
            </a:endParaRPr>
          </a:p>
        </p:txBody>
      </p:sp>
      <p:sp>
        <p:nvSpPr>
          <p:cNvPr id="4" name="Google Shape;61;p14"/>
          <p:cNvSpPr txBox="1">
            <a:spLocks/>
          </p:cNvSpPr>
          <p:nvPr/>
        </p:nvSpPr>
        <p:spPr>
          <a:xfrm>
            <a:off x="5028998" y="1131590"/>
            <a:ext cx="3168352" cy="2808312"/>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12788" indent="-173038" algn="just" defTabSz="1081088">
              <a:spcAft>
                <a:spcPts val="1200"/>
              </a:spcAft>
              <a:buSzPct val="130000"/>
              <a:buFont typeface="Arial" pitchFamily="34" charset="0"/>
              <a:buChar char="•"/>
            </a:pPr>
            <a:endParaRPr lang="es-UY" dirty="0" smtClean="0">
              <a:solidFill>
                <a:schemeClr val="dk1"/>
              </a:solidFill>
              <a:latin typeface="+mn-lt"/>
              <a:ea typeface="Quattrocento Sans"/>
              <a:cs typeface="Quattrocento Sans"/>
              <a:sym typeface="Quattrocento Sans"/>
            </a:endParaRPr>
          </a:p>
          <a:p>
            <a:pPr marL="712788" indent="-173038" algn="just" defTabSz="1081088">
              <a:spcAft>
                <a:spcPts val="1200"/>
              </a:spcAft>
              <a:buSzPct val="130000"/>
              <a:buFont typeface="Arial" pitchFamily="34" charset="0"/>
              <a:buChar char="•"/>
            </a:pPr>
            <a:endParaRPr lang="es-UY" sz="900" dirty="0" smtClean="0">
              <a:solidFill>
                <a:schemeClr val="dk1"/>
              </a:solidFill>
              <a:latin typeface="+mn-lt"/>
              <a:ea typeface="Quattrocento Sans"/>
              <a:cs typeface="Quattrocento Sans"/>
              <a:sym typeface="Quattrocento Sans"/>
            </a:endParaRPr>
          </a:p>
          <a:p>
            <a:pPr marL="712788" indent="-173038" defTabSz="1081088">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Existen beneficios de la educación que afectan a la sociedad en su conjunto. </a:t>
            </a:r>
          </a:p>
          <a:p>
            <a:pPr marL="712788" indent="-173038" defTabSz="1081088">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La educación de los padres tiene fuerte incidencia sobre el desarrollo cognitivo de los hijos.</a:t>
            </a:r>
          </a:p>
        </p:txBody>
      </p:sp>
      <p:sp>
        <p:nvSpPr>
          <p:cNvPr id="5" name="4 Rectángulo"/>
          <p:cNvSpPr/>
          <p:nvPr/>
        </p:nvSpPr>
        <p:spPr>
          <a:xfrm>
            <a:off x="5304018" y="3652106"/>
            <a:ext cx="3839982" cy="1079884"/>
          </a:xfrm>
          <a:prstGeom prst="rect">
            <a:avLst/>
          </a:prstGeom>
          <a:solidFill>
            <a:schemeClr val="bg1">
              <a:lumMod val="85000"/>
            </a:schemeClr>
          </a:solidFill>
        </p:spPr>
        <p:txBody>
          <a:bodyPr wrap="square" lIns="216000" tIns="108000" rIns="792000" bIns="108000">
            <a:spAutoFit/>
          </a:bodyPr>
          <a:lstStyle/>
          <a:p>
            <a:pPr>
              <a:spcAft>
                <a:spcPts val="1200"/>
              </a:spcAft>
            </a:pPr>
            <a:r>
              <a:rPr lang="es-UY" i="1" dirty="0" smtClean="0">
                <a:solidFill>
                  <a:schemeClr val="dk1"/>
                </a:solidFill>
                <a:latin typeface="+mn-lt"/>
                <a:ea typeface="Quattrocento Sans"/>
                <a:cs typeface="Quattrocento Sans"/>
                <a:sym typeface="Quattrocento Sans"/>
              </a:rPr>
              <a:t>La inversión en educación de las generaciones presentes tiene efectos directos sobre la  educación de las generaciones futuras.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31" y="1778223"/>
            <a:ext cx="4822825"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067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240196" y="699054"/>
            <a:ext cx="3411924" cy="7205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Costos y beneficios de la inversión en educación </a:t>
            </a:r>
            <a:endParaRPr lang="es-UY" sz="1600" b="1" i="1" dirty="0">
              <a:latin typeface="+mn-lt"/>
              <a:ea typeface="Quattrocento Sans"/>
              <a:cs typeface="Quattrocento Sans"/>
              <a:sym typeface="Quattrocento Sans"/>
            </a:endParaRPr>
          </a:p>
        </p:txBody>
      </p:sp>
      <p:sp>
        <p:nvSpPr>
          <p:cNvPr id="3" name="2 Rectángulo"/>
          <p:cNvSpPr/>
          <p:nvPr/>
        </p:nvSpPr>
        <p:spPr>
          <a:xfrm>
            <a:off x="2267744" y="1563638"/>
            <a:ext cx="4356000" cy="2376264"/>
          </a:xfrm>
          <a:prstGeom prst="rect">
            <a:avLst/>
          </a:prstGeom>
          <a:noFill/>
          <a:ln>
            <a:noFill/>
          </a:ln>
        </p:spPr>
        <p:txBody>
          <a:bodyPr spcFirstLastPara="1" wrap="square" lIns="91425" tIns="91425" rIns="91425" bIns="91425" anchor="t" anchorCtr="0">
            <a:noAutofit/>
          </a:bodyPr>
          <a:lstStyle/>
          <a:p>
            <a:pPr algn="just">
              <a:spcAft>
                <a:spcPts val="1200"/>
              </a:spcAft>
              <a:buClr>
                <a:schemeClr val="dk2"/>
              </a:buClr>
              <a:buSzPts val="1800"/>
            </a:pPr>
            <a:r>
              <a:rPr lang="es-UY" dirty="0" smtClean="0">
                <a:solidFill>
                  <a:schemeClr val="dk1"/>
                </a:solidFill>
                <a:latin typeface="+mn-lt"/>
                <a:ea typeface="Quattrocento Sans"/>
                <a:cs typeface="Quattrocento Sans"/>
                <a:sym typeface="Quattrocento Sans"/>
              </a:rPr>
              <a:t>La rentabilidad de la inversión en educación debe tener en cuenta dos tipos de retornos: </a:t>
            </a:r>
          </a:p>
          <a:p>
            <a:pPr marL="177800" indent="-177800" algn="just">
              <a:spcAft>
                <a:spcPts val="1200"/>
              </a:spcAft>
              <a:buFont typeface="Arial" panose="020B0604020202020204" pitchFamily="34" charset="0"/>
              <a:buChar char="•"/>
            </a:pPr>
            <a:r>
              <a:rPr lang="es-UY" dirty="0">
                <a:solidFill>
                  <a:schemeClr val="dk1"/>
                </a:solidFill>
                <a:ea typeface="Quattrocento Sans"/>
                <a:cs typeface="Quattrocento Sans"/>
                <a:sym typeface="Quattrocento Sans"/>
              </a:rPr>
              <a:t>El </a:t>
            </a:r>
            <a:r>
              <a:rPr lang="es-UY" b="1" dirty="0">
                <a:solidFill>
                  <a:schemeClr val="dk1"/>
                </a:solidFill>
                <a:ea typeface="Quattrocento Sans"/>
                <a:cs typeface="Quattrocento Sans"/>
                <a:sym typeface="Quattrocento Sans"/>
              </a:rPr>
              <a:t>rendimiento privado</a:t>
            </a:r>
            <a:r>
              <a:rPr lang="es-UY" dirty="0">
                <a:solidFill>
                  <a:schemeClr val="dk1"/>
                </a:solidFill>
                <a:ea typeface="Quattrocento Sans"/>
                <a:cs typeface="Quattrocento Sans"/>
                <a:sym typeface="Quattrocento Sans"/>
              </a:rPr>
              <a:t>, que resulta de comparar costos incurridos y beneficios obtenidos por los individuos que realizan la inversión en educación  </a:t>
            </a:r>
          </a:p>
          <a:p>
            <a:pPr marL="177800" indent="-177800" algn="just">
              <a:spcAft>
                <a:spcPts val="1200"/>
              </a:spcAft>
              <a:buFont typeface="Arial" panose="020B0604020202020204" pitchFamily="34" charset="0"/>
              <a:buChar char="•"/>
            </a:pPr>
            <a:r>
              <a:rPr lang="es-UY" dirty="0">
                <a:solidFill>
                  <a:schemeClr val="dk1"/>
                </a:solidFill>
                <a:ea typeface="Quattrocento Sans"/>
                <a:cs typeface="Quattrocento Sans"/>
                <a:sym typeface="Quattrocento Sans"/>
              </a:rPr>
              <a:t>El </a:t>
            </a:r>
            <a:r>
              <a:rPr lang="es-UY" b="1" dirty="0">
                <a:solidFill>
                  <a:schemeClr val="dk1"/>
                </a:solidFill>
                <a:ea typeface="Quattrocento Sans"/>
                <a:cs typeface="Quattrocento Sans"/>
                <a:sym typeface="Quattrocento Sans"/>
              </a:rPr>
              <a:t>retorno social</a:t>
            </a:r>
            <a:r>
              <a:rPr lang="es-UY" dirty="0">
                <a:solidFill>
                  <a:schemeClr val="dk1"/>
                </a:solidFill>
                <a:ea typeface="Quattrocento Sans"/>
                <a:cs typeface="Quattrocento Sans"/>
                <a:sym typeface="Quattrocento Sans"/>
              </a:rPr>
              <a:t>, que surge de la comparación de costos y beneficios de la sociedad en su </a:t>
            </a:r>
            <a:r>
              <a:rPr lang="es-UY" dirty="0" smtClean="0">
                <a:solidFill>
                  <a:schemeClr val="dk1"/>
                </a:solidFill>
                <a:ea typeface="Quattrocento Sans"/>
                <a:cs typeface="Quattrocento Sans"/>
                <a:sym typeface="Quattrocento Sans"/>
              </a:rPr>
              <a:t>conjunto.</a:t>
            </a:r>
            <a:endParaRPr lang="es-UY" dirty="0">
              <a:solidFill>
                <a:schemeClr val="dk1"/>
              </a:solidFill>
              <a:ea typeface="Quattrocento Sans"/>
              <a:cs typeface="Quattrocento Sans"/>
              <a:sym typeface="Quattrocento Sans"/>
            </a:endParaRPr>
          </a:p>
          <a:p>
            <a:pPr algn="just">
              <a:spcAft>
                <a:spcPts val="1200"/>
              </a:spcAft>
              <a:buClr>
                <a:schemeClr val="dk2"/>
              </a:buClr>
              <a:buSzPts val="1800"/>
            </a:pPr>
            <a:endParaRPr lang="es-UY"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2713696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1;p14"/>
          <p:cNvSpPr txBox="1">
            <a:spLocks/>
          </p:cNvSpPr>
          <p:nvPr/>
        </p:nvSpPr>
        <p:spPr>
          <a:xfrm>
            <a:off x="2267744" y="1419622"/>
            <a:ext cx="2808312" cy="2643206"/>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lgn="just">
              <a:spcAft>
                <a:spcPts val="1200"/>
              </a:spcAft>
              <a:buSzPct val="130000"/>
              <a:buFont typeface="Arial" pitchFamily="34" charset="0"/>
              <a:buChar char="•"/>
            </a:pPr>
            <a:r>
              <a:rPr lang="es-UY" b="1" dirty="0" smtClean="0">
                <a:solidFill>
                  <a:schemeClr val="dk1"/>
                </a:solidFill>
                <a:latin typeface="+mn-lt"/>
                <a:ea typeface="Quattrocento Sans"/>
                <a:cs typeface="Quattrocento Sans"/>
                <a:sym typeface="Quattrocento Sans"/>
              </a:rPr>
              <a:t>Monetarios</a:t>
            </a:r>
            <a:r>
              <a:rPr lang="es-UY" dirty="0" smtClean="0">
                <a:solidFill>
                  <a:schemeClr val="dk1"/>
                </a:solidFill>
                <a:latin typeface="+mn-lt"/>
                <a:ea typeface="Quattrocento Sans"/>
                <a:cs typeface="Quattrocento Sans"/>
                <a:sym typeface="Quattrocento Sans"/>
              </a:rPr>
              <a:t>: matrícula, cuotas, libros, material de estudio, etc.</a:t>
            </a:r>
          </a:p>
          <a:p>
            <a:pPr marL="177800" indent="-177800" algn="just">
              <a:spcAft>
                <a:spcPts val="1200"/>
              </a:spcAft>
              <a:buSzPct val="130000"/>
              <a:buFont typeface="Arial" pitchFamily="34" charset="0"/>
              <a:buChar char="•"/>
            </a:pPr>
            <a:endParaRPr lang="es-UY" dirty="0" smtClean="0">
              <a:solidFill>
                <a:schemeClr val="dk1"/>
              </a:solidFill>
              <a:latin typeface="+mn-lt"/>
              <a:ea typeface="Quattrocento Sans"/>
              <a:cs typeface="Quattrocento Sans"/>
              <a:sym typeface="Quattrocento Sans"/>
            </a:endParaRPr>
          </a:p>
          <a:p>
            <a:pPr marL="177800" indent="-177800">
              <a:spcAft>
                <a:spcPts val="1200"/>
              </a:spcAft>
              <a:buSzPct val="130000"/>
              <a:buFont typeface="Arial" pitchFamily="34" charset="0"/>
              <a:buChar char="•"/>
            </a:pPr>
            <a:r>
              <a:rPr lang="es-UY" b="1" dirty="0" smtClean="0">
                <a:solidFill>
                  <a:schemeClr val="dk1"/>
                </a:solidFill>
                <a:latin typeface="+mn-lt"/>
                <a:ea typeface="Quattrocento Sans"/>
                <a:cs typeface="Quattrocento Sans"/>
                <a:sym typeface="Quattrocento Sans"/>
              </a:rPr>
              <a:t>Costo de oportunidad</a:t>
            </a:r>
            <a:r>
              <a:rPr lang="es-UY" dirty="0" smtClean="0">
                <a:solidFill>
                  <a:schemeClr val="dk1"/>
                </a:solidFill>
                <a:latin typeface="+mn-lt"/>
                <a:ea typeface="Quattrocento Sans"/>
                <a:cs typeface="Quattrocento Sans"/>
                <a:sym typeface="Quattrocento Sans"/>
              </a:rPr>
              <a:t>: se determina por la renuncia a percibir una remuneración por actividades laborales en el mercado mientras la persona estudia</a:t>
            </a:r>
          </a:p>
        </p:txBody>
      </p:sp>
      <p:sp>
        <p:nvSpPr>
          <p:cNvPr id="4" name="3 Rectángulo"/>
          <p:cNvSpPr/>
          <p:nvPr/>
        </p:nvSpPr>
        <p:spPr>
          <a:xfrm>
            <a:off x="2267744" y="928676"/>
            <a:ext cx="6160768" cy="307777"/>
          </a:xfrm>
          <a:prstGeom prst="rect">
            <a:avLst/>
          </a:prstGeom>
        </p:spPr>
        <p:txBody>
          <a:bodyPr wrap="square">
            <a:spAutoFit/>
          </a:bodyPr>
          <a:lstStyle/>
          <a:p>
            <a:pPr>
              <a:spcAft>
                <a:spcPts val="1200"/>
              </a:spcAft>
              <a:buNone/>
            </a:pPr>
            <a:r>
              <a:rPr lang="es-UY" dirty="0" smtClean="0">
                <a:solidFill>
                  <a:schemeClr val="dk1"/>
                </a:solidFill>
                <a:latin typeface="+mn-lt"/>
                <a:ea typeface="Quattrocento Sans"/>
                <a:cs typeface="Quattrocento Sans"/>
                <a:sym typeface="Quattrocento Sans"/>
              </a:rPr>
              <a:t>Costos en los que incurre una persona para educarse: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293" y="2067694"/>
            <a:ext cx="3497263"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813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928827" y="648000"/>
            <a:ext cx="6096811" cy="3708000"/>
          </a:xfrm>
          <a:prstGeom prst="rect">
            <a:avLst/>
          </a:prstGeom>
          <a:noFill/>
          <a:ln w="9525">
            <a:noFill/>
            <a:miter lim="800000"/>
            <a:headEnd/>
            <a:tailEnd/>
          </a:ln>
          <a:effectLst/>
        </p:spPr>
      </p:pic>
      <p:sp>
        <p:nvSpPr>
          <p:cNvPr id="3" name="2 Rectángulo"/>
          <p:cNvSpPr/>
          <p:nvPr/>
        </p:nvSpPr>
        <p:spPr>
          <a:xfrm>
            <a:off x="287688" y="2071684"/>
            <a:ext cx="1404000" cy="1246495"/>
          </a:xfrm>
          <a:prstGeom prst="rect">
            <a:avLst/>
          </a:prstGeom>
          <a:noFill/>
        </p:spPr>
        <p:txBody>
          <a:bodyPr wrap="square" lIns="91440" tIns="45720" rIns="91440" bIns="45720">
            <a:spAutoFit/>
          </a:bodyPr>
          <a:lstStyle/>
          <a:p>
            <a:r>
              <a:rPr lang="es-UY" sz="1500" b="1" dirty="0" smtClean="0">
                <a:ln w="1905"/>
                <a:solidFill>
                  <a:srgbClr val="2B3875"/>
                </a:solidFill>
                <a:effectLst>
                  <a:innerShdw blurRad="69850" dist="43180" dir="5400000">
                    <a:srgbClr val="000000">
                      <a:alpha val="65000"/>
                    </a:srgbClr>
                  </a:innerShdw>
                </a:effectLst>
                <a:latin typeface="+mn-lt"/>
              </a:rPr>
              <a:t>Racionalidad individual de la decisión de invertir en educación</a:t>
            </a:r>
            <a:endParaRPr lang="es-ES" sz="1500" b="1" cap="none" spc="0" dirty="0">
              <a:ln w="1905"/>
              <a:solidFill>
                <a:srgbClr val="2B3875"/>
              </a:solidFill>
              <a:effectLst>
                <a:innerShdw blurRad="69850" dist="43180" dir="5400000">
                  <a:srgbClr val="000000">
                    <a:alpha val="65000"/>
                  </a:srgbClr>
                </a:innerShdw>
              </a:effectLst>
              <a:latin typeface="+mn-lt"/>
            </a:endParaRPr>
          </a:p>
        </p:txBody>
      </p:sp>
    </p:spTree>
    <p:extLst>
      <p:ext uri="{BB962C8B-B14F-4D97-AF65-F5344CB8AC3E}">
        <p14:creationId xmlns:p14="http://schemas.microsoft.com/office/powerpoint/2010/main" val="1613138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p14"/>
          <p:cNvSpPr txBox="1">
            <a:spLocks/>
          </p:cNvSpPr>
          <p:nvPr/>
        </p:nvSpPr>
        <p:spPr>
          <a:xfrm>
            <a:off x="2232240" y="1275606"/>
            <a:ext cx="4500000" cy="2448272"/>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2550">
              <a:spcAft>
                <a:spcPts val="1200"/>
              </a:spcAft>
            </a:pPr>
            <a:r>
              <a:rPr lang="es-UY" dirty="0" smtClean="0">
                <a:solidFill>
                  <a:schemeClr val="dk1"/>
                </a:solidFill>
                <a:latin typeface="+mn-lt"/>
                <a:ea typeface="Quattrocento Sans"/>
                <a:cs typeface="Quattrocento Sans"/>
                <a:sym typeface="Quattrocento Sans"/>
              </a:rPr>
              <a:t>A igualdad de años de educación, el beneficio incremental puede diferir entre las personas debido a:</a:t>
            </a:r>
          </a:p>
          <a:p>
            <a:pPr marL="273050" indent="-1905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Las características del mercado laboral en donde se inserta (por ejemplo, si existe alguna forma de discriminación por raza, género, etc.)</a:t>
            </a:r>
          </a:p>
          <a:p>
            <a:pPr marL="273050" indent="-1905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Las características personales o familiares (red de contactos)</a:t>
            </a:r>
          </a:p>
          <a:p>
            <a:pPr marL="273050" indent="-1905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La calidad de la educación recibida</a:t>
            </a:r>
          </a:p>
        </p:txBody>
      </p:sp>
      <p:pic>
        <p:nvPicPr>
          <p:cNvPr id="3" name="2 Imagen" descr="Ciencia-Igualdad-equidad-ilustracion-U-Cambridge-Angus-Maguire-E-w-300x185.jpg"/>
          <p:cNvPicPr>
            <a:picLocks noChangeAspect="1"/>
          </p:cNvPicPr>
          <p:nvPr/>
        </p:nvPicPr>
        <p:blipFill rotWithShape="1">
          <a:blip r:embed="rId2"/>
          <a:srcRect l="2795" r="50000"/>
          <a:stretch/>
        </p:blipFill>
        <p:spPr>
          <a:xfrm>
            <a:off x="7442615" y="417585"/>
            <a:ext cx="1593881" cy="2082157"/>
          </a:xfrm>
          <a:prstGeom prst="rect">
            <a:avLst/>
          </a:prstGeom>
        </p:spPr>
      </p:pic>
      <p:pic>
        <p:nvPicPr>
          <p:cNvPr id="4" name="3 Imagen" descr="Ciencia-Igualdad-equidad-ilustracion-U-Cambridge-Angus-Maguire-E-w-300x185.jpg"/>
          <p:cNvPicPr>
            <a:picLocks noChangeAspect="1"/>
          </p:cNvPicPr>
          <p:nvPr/>
        </p:nvPicPr>
        <p:blipFill rotWithShape="1">
          <a:blip r:embed="rId2"/>
          <a:srcRect l="52795"/>
          <a:stretch/>
        </p:blipFill>
        <p:spPr>
          <a:xfrm>
            <a:off x="7442615" y="2643758"/>
            <a:ext cx="1593881" cy="2082157"/>
          </a:xfrm>
          <a:prstGeom prst="rect">
            <a:avLst/>
          </a:prstGeom>
        </p:spPr>
      </p:pic>
    </p:spTree>
    <p:extLst>
      <p:ext uri="{BB962C8B-B14F-4D97-AF65-F5344CB8AC3E}">
        <p14:creationId xmlns:p14="http://schemas.microsoft.com/office/powerpoint/2010/main" val="1585220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p14"/>
          <p:cNvSpPr txBox="1">
            <a:spLocks/>
          </p:cNvSpPr>
          <p:nvPr/>
        </p:nvSpPr>
        <p:spPr>
          <a:xfrm>
            <a:off x="2195736" y="1143560"/>
            <a:ext cx="4752528" cy="2940358"/>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UY" dirty="0" smtClean="0">
                <a:solidFill>
                  <a:schemeClr val="dk1"/>
                </a:solidFill>
                <a:latin typeface="+mn-lt"/>
                <a:ea typeface="Quattrocento Sans"/>
                <a:cs typeface="Quattrocento Sans"/>
                <a:sym typeface="Quattrocento Sans"/>
              </a:rPr>
              <a:t>El costo incremental también difiere entre individuos debido a: </a:t>
            </a:r>
          </a:p>
          <a:p>
            <a:pPr algn="just">
              <a:spcAft>
                <a:spcPts val="600"/>
              </a:spcAft>
              <a:buFont typeface="Arial" pitchFamily="34" charset="0"/>
              <a:buChar char="•"/>
            </a:pPr>
            <a:endParaRPr lang="es-UY" sz="100" dirty="0" smtClean="0">
              <a:solidFill>
                <a:schemeClr val="dk1"/>
              </a:solidFill>
              <a:latin typeface="+mn-lt"/>
              <a:ea typeface="Quattrocento Sans"/>
              <a:cs typeface="Quattrocento Sans"/>
              <a:sym typeface="Quattrocento Sans"/>
            </a:endParaRPr>
          </a:p>
          <a:p>
            <a:pPr marL="177800" indent="-177800" algn="just">
              <a:spcAft>
                <a:spcPts val="1200"/>
              </a:spcAft>
              <a:buFont typeface="Arial" pitchFamily="34" charset="0"/>
              <a:buChar char="•"/>
            </a:pPr>
            <a:r>
              <a:rPr lang="es-UY" dirty="0" smtClean="0">
                <a:solidFill>
                  <a:schemeClr val="dk1"/>
                </a:solidFill>
                <a:latin typeface="+mn-lt"/>
                <a:ea typeface="Quattrocento Sans"/>
                <a:cs typeface="Quattrocento Sans"/>
                <a:sym typeface="Quattrocento Sans"/>
              </a:rPr>
              <a:t>La capacidad de las personas (o las familias) para financiar los costos directos de la educación</a:t>
            </a:r>
          </a:p>
          <a:p>
            <a:pPr marL="177800" indent="-177800" algn="just">
              <a:spcAft>
                <a:spcPts val="1200"/>
              </a:spcAft>
              <a:buFont typeface="Arial" pitchFamily="34" charset="0"/>
              <a:buChar char="•"/>
            </a:pPr>
            <a:r>
              <a:rPr lang="es-UY" dirty="0" smtClean="0">
                <a:solidFill>
                  <a:schemeClr val="dk1"/>
                </a:solidFill>
                <a:latin typeface="+mn-lt"/>
                <a:ea typeface="Quattrocento Sans"/>
                <a:cs typeface="Quattrocento Sans"/>
                <a:sym typeface="Quattrocento Sans"/>
              </a:rPr>
              <a:t>Quienes tengan más acceso a fuentes de financiamiento tendrán más posibilidades de invertir en educación</a:t>
            </a:r>
          </a:p>
          <a:p>
            <a:pPr marL="177800" indent="-177800" algn="just">
              <a:spcAft>
                <a:spcPts val="1200"/>
              </a:spcAft>
              <a:buFont typeface="Arial" pitchFamily="34" charset="0"/>
              <a:buChar char="•"/>
            </a:pPr>
            <a:r>
              <a:rPr lang="es-UY" dirty="0" smtClean="0">
                <a:solidFill>
                  <a:schemeClr val="dk1"/>
                </a:solidFill>
                <a:latin typeface="+mn-lt"/>
                <a:ea typeface="Quattrocento Sans"/>
                <a:cs typeface="Quattrocento Sans"/>
                <a:sym typeface="Quattrocento Sans"/>
              </a:rPr>
              <a:t>La posibilidad de diferir ingresos a futuro para estudiar en el presente</a:t>
            </a:r>
          </a:p>
        </p:txBody>
      </p:sp>
    </p:spTree>
    <p:extLst>
      <p:ext uri="{BB962C8B-B14F-4D97-AF65-F5344CB8AC3E}">
        <p14:creationId xmlns:p14="http://schemas.microsoft.com/office/powerpoint/2010/main" val="2328578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288834" y="483518"/>
            <a:ext cx="5019470" cy="48581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Estimación del retorno privado de la educación </a:t>
            </a:r>
            <a:endParaRPr lang="es-UY" sz="1600" b="1" i="1" dirty="0">
              <a:latin typeface="+mn-lt"/>
              <a:ea typeface="Quattrocento Sans"/>
              <a:cs typeface="Quattrocento Sans"/>
              <a:sym typeface="Quattrocento Sans"/>
            </a:endParaRPr>
          </a:p>
        </p:txBody>
      </p:sp>
      <p:sp>
        <p:nvSpPr>
          <p:cNvPr id="3" name="2 Rectángulo"/>
          <p:cNvSpPr/>
          <p:nvPr/>
        </p:nvSpPr>
        <p:spPr>
          <a:xfrm rot="20410307">
            <a:off x="2325043" y="2337609"/>
            <a:ext cx="1296000" cy="738664"/>
          </a:xfrm>
          <a:prstGeom prst="rect">
            <a:avLst/>
          </a:prstGeom>
          <a:solidFill>
            <a:schemeClr val="bg1"/>
          </a:solidFill>
          <a:ln>
            <a:solidFill>
              <a:srgbClr val="FFF423"/>
            </a:solidFill>
          </a:ln>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bodyPr>
          <a:lstStyle/>
          <a:p>
            <a:pPr algn="ctr">
              <a:spcAft>
                <a:spcPts val="1200"/>
              </a:spcAft>
            </a:pPr>
            <a:r>
              <a:rPr lang="es-ES" dirty="0" smtClean="0">
                <a:solidFill>
                  <a:schemeClr val="tx1"/>
                </a:solidFill>
              </a:rPr>
              <a:t>ECUACIÓN SALARIAL DE MINCER</a:t>
            </a:r>
            <a:endParaRPr lang="es-ES" dirty="0">
              <a:solidFill>
                <a:schemeClr val="tx1"/>
              </a:solidFill>
            </a:endParaRPr>
          </a:p>
        </p:txBody>
      </p:sp>
      <p:sp>
        <p:nvSpPr>
          <p:cNvPr id="4" name="3 CuadroTexto"/>
          <p:cNvSpPr txBox="1"/>
          <p:nvPr/>
        </p:nvSpPr>
        <p:spPr>
          <a:xfrm>
            <a:off x="1857356" y="980734"/>
            <a:ext cx="5500726" cy="780688"/>
          </a:xfrm>
          <a:prstGeom prst="rect">
            <a:avLst/>
          </a:prstGeom>
          <a:noFill/>
          <a:ln>
            <a:noFill/>
          </a:ln>
        </p:spPr>
        <p:txBody>
          <a:bodyPr spcFirstLastPara="1" wrap="square" lIns="91425" tIns="91425" rIns="91425" bIns="91425" anchor="t" anchorCtr="0">
            <a:noAutofit/>
          </a:bodyPr>
          <a:lstStyle/>
          <a:p>
            <a:pPr marL="457200" indent="-342900" algn="just">
              <a:spcAft>
                <a:spcPts val="1200"/>
              </a:spcAft>
              <a:buClr>
                <a:schemeClr val="dk2"/>
              </a:buClr>
              <a:buSzPts val="1800"/>
            </a:pPr>
            <a:r>
              <a:rPr lang="es-UY" dirty="0" smtClean="0">
                <a:solidFill>
                  <a:schemeClr val="dk1"/>
                </a:solidFill>
                <a:latin typeface="+mn-lt"/>
                <a:ea typeface="Quattrocento Sans"/>
                <a:cs typeface="Quattrocento Sans"/>
                <a:sym typeface="Quattrocento Sans"/>
              </a:rPr>
              <a:t>	Relaciona los ingresos con el nivel educativo de los individuos y la capacitación en el trabajo o experiencia laboral de la siguiente forma:</a:t>
            </a:r>
          </a:p>
        </p:txBody>
      </p:sp>
      <p:pic>
        <p:nvPicPr>
          <p:cNvPr id="5" name="Picture 3"/>
          <p:cNvPicPr>
            <a:picLocks noChangeAspect="1" noChangeArrowheads="1"/>
          </p:cNvPicPr>
          <p:nvPr/>
        </p:nvPicPr>
        <p:blipFill>
          <a:blip r:embed="rId2"/>
          <a:srcRect/>
          <a:stretch>
            <a:fillRect/>
          </a:stretch>
        </p:blipFill>
        <p:spPr bwMode="auto">
          <a:xfrm>
            <a:off x="4022704" y="1779662"/>
            <a:ext cx="3213592" cy="468000"/>
          </a:xfrm>
          <a:prstGeom prst="rect">
            <a:avLst/>
          </a:prstGeom>
          <a:noFill/>
          <a:ln w="9525">
            <a:noFill/>
            <a:miter lim="800000"/>
            <a:headEnd/>
            <a:tailEnd/>
          </a:ln>
          <a:effectLst/>
        </p:spPr>
      </p:pic>
      <p:sp>
        <p:nvSpPr>
          <p:cNvPr id="6" name="5 CuadroTexto"/>
          <p:cNvSpPr txBox="1"/>
          <p:nvPr/>
        </p:nvSpPr>
        <p:spPr>
          <a:xfrm>
            <a:off x="4211960" y="2368644"/>
            <a:ext cx="4176464" cy="1931298"/>
          </a:xfrm>
          <a:prstGeom prst="rect">
            <a:avLst/>
          </a:prstGeom>
          <a:noFill/>
        </p:spPr>
        <p:txBody>
          <a:bodyPr wrap="square" rtlCol="0">
            <a:spAutoFit/>
          </a:bodyPr>
          <a:lstStyle/>
          <a:p>
            <a:pPr>
              <a:spcAft>
                <a:spcPts val="600"/>
              </a:spcAft>
            </a:pPr>
            <a:r>
              <a:rPr lang="es-UY" sz="1350" dirty="0" smtClean="0">
                <a:solidFill>
                  <a:schemeClr val="dk1"/>
                </a:solidFill>
                <a:latin typeface="+mn-lt"/>
                <a:ea typeface="Quattrocento Sans"/>
                <a:cs typeface="Quattrocento Sans"/>
                <a:sym typeface="Quattrocento Sans"/>
              </a:rPr>
              <a:t>lnY: es el logaritmo natural del salario</a:t>
            </a:r>
          </a:p>
          <a:p>
            <a:pPr>
              <a:spcAft>
                <a:spcPts val="600"/>
              </a:spcAft>
            </a:pPr>
            <a:r>
              <a:rPr lang="es-UY" sz="1350" dirty="0" smtClean="0">
                <a:solidFill>
                  <a:schemeClr val="dk1"/>
                </a:solidFill>
                <a:latin typeface="+mn-lt"/>
                <a:ea typeface="Quattrocento Sans"/>
                <a:cs typeface="Quattrocento Sans"/>
                <a:sym typeface="Quattrocento Sans"/>
              </a:rPr>
              <a:t>Ei: es el número de años  de educación</a:t>
            </a:r>
          </a:p>
          <a:p>
            <a:pPr>
              <a:spcAft>
                <a:spcPts val="600"/>
              </a:spcAft>
            </a:pPr>
            <a:r>
              <a:rPr lang="es-UY" sz="1350" dirty="0" smtClean="0">
                <a:solidFill>
                  <a:schemeClr val="dk1"/>
                </a:solidFill>
                <a:latin typeface="+mn-lt"/>
                <a:ea typeface="Quattrocento Sans"/>
                <a:cs typeface="Quattrocento Sans"/>
                <a:sym typeface="Quattrocento Sans"/>
              </a:rPr>
              <a:t>EX: es la experiencia laboral </a:t>
            </a:r>
          </a:p>
          <a:p>
            <a:pPr>
              <a:spcAft>
                <a:spcPts val="600"/>
              </a:spcAft>
            </a:pPr>
            <a:r>
              <a:rPr lang="es-UY" sz="1350" dirty="0" smtClean="0">
                <a:solidFill>
                  <a:schemeClr val="dk1"/>
                </a:solidFill>
                <a:latin typeface="+mn-lt"/>
                <a:ea typeface="Quattrocento Sans"/>
                <a:cs typeface="Quattrocento Sans"/>
                <a:sym typeface="Quattrocento Sans"/>
              </a:rPr>
              <a:t>e: es un término de error </a:t>
            </a:r>
          </a:p>
          <a:p>
            <a:pPr>
              <a:spcAft>
                <a:spcPts val="600"/>
              </a:spcAft>
            </a:pPr>
            <a:r>
              <a:rPr lang="es-UY" sz="1350" dirty="0" smtClean="0">
                <a:solidFill>
                  <a:schemeClr val="dk1"/>
                </a:solidFill>
                <a:latin typeface="+mn-lt"/>
                <a:ea typeface="Quattrocento Sans"/>
                <a:cs typeface="Quattrocento Sans"/>
                <a:sym typeface="Quattrocento Sans"/>
              </a:rPr>
              <a:t>β1:  tasa de retorno de  un año adicional de educación</a:t>
            </a:r>
          </a:p>
          <a:p>
            <a:pPr>
              <a:spcAft>
                <a:spcPts val="600"/>
              </a:spcAft>
            </a:pPr>
            <a:endParaRPr lang="es-UY" sz="1350" dirty="0" smtClean="0">
              <a:latin typeface="+mn-lt"/>
            </a:endParaRPr>
          </a:p>
        </p:txBody>
      </p:sp>
      <p:sp>
        <p:nvSpPr>
          <p:cNvPr id="7" name="6 Rectángulo"/>
          <p:cNvSpPr/>
          <p:nvPr/>
        </p:nvSpPr>
        <p:spPr>
          <a:xfrm>
            <a:off x="0" y="3579862"/>
            <a:ext cx="3348000" cy="1179911"/>
          </a:xfrm>
          <a:prstGeom prst="rect">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lIns="504000" tIns="108000" rIns="144000" bIns="108000">
            <a:spAutoFit/>
          </a:bodyPr>
          <a:lstStyle/>
          <a:p>
            <a:pPr>
              <a:spcAft>
                <a:spcPts val="1200"/>
              </a:spcAft>
            </a:pPr>
            <a:r>
              <a:rPr lang="es-UY" sz="1250" dirty="0" smtClean="0">
                <a:solidFill>
                  <a:schemeClr val="dk1"/>
                </a:solidFill>
                <a:ea typeface="Quattrocento Sans"/>
                <a:cs typeface="Quattrocento Sans"/>
                <a:sym typeface="Quattrocento Sans"/>
              </a:rPr>
              <a:t>Los resultados de las estimaciones en la mayoría de los países del mundo indican que la tasa de retorno por invertir en un año más de educación estaría entre 5% y 15%.</a:t>
            </a:r>
          </a:p>
        </p:txBody>
      </p:sp>
    </p:spTree>
    <p:extLst>
      <p:ext uri="{BB962C8B-B14F-4D97-AF65-F5344CB8AC3E}">
        <p14:creationId xmlns:p14="http://schemas.microsoft.com/office/powerpoint/2010/main" val="652837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267744" y="483518"/>
            <a:ext cx="5082818" cy="5000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Retornos sociales de la educación</a:t>
            </a:r>
            <a:br>
              <a:rPr lang="es-UY" sz="1600" b="1" i="1" smtClean="0">
                <a:latin typeface="+mn-lt"/>
                <a:ea typeface="Quattrocento Sans"/>
                <a:cs typeface="Quattrocento Sans"/>
                <a:sym typeface="Quattrocento Sans"/>
              </a:rPr>
            </a:br>
            <a:r>
              <a:rPr lang="es-UY" sz="1600" b="1" i="1" smtClean="0">
                <a:latin typeface="+mn-lt"/>
                <a:ea typeface="Quattrocento Sans"/>
                <a:cs typeface="Quattrocento Sans"/>
                <a:sym typeface="Quattrocento Sans"/>
              </a:rPr>
              <a:t/>
            </a:r>
            <a:br>
              <a:rPr lang="es-UY" sz="1600" b="1" i="1"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2267744" y="915566"/>
            <a:ext cx="4428000"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lgn="just">
              <a:spcAft>
                <a:spcPts val="1200"/>
              </a:spcAft>
              <a:buSzPct val="130000"/>
              <a:buFont typeface="Arial" pitchFamily="34" charset="0"/>
              <a:buChar char="•"/>
            </a:pPr>
            <a:r>
              <a:rPr lang="es" sz="1350" dirty="0" smtClean="0">
                <a:solidFill>
                  <a:schemeClr val="dk1"/>
                </a:solidFill>
                <a:latin typeface="+mn-lt"/>
                <a:ea typeface="Quattrocento Sans"/>
                <a:cs typeface="Quattrocento Sans"/>
                <a:sym typeface="Quattrocento Sans"/>
              </a:rPr>
              <a:t>Surgen de considerar todos los costos de la inversión en educación (que asumen los individuos, los costos de oportunidad y los asumidos por el conjunto de la sociedad) y los beneficios (más ingresos en el mercado laboral, externalidades positivas). </a:t>
            </a:r>
          </a:p>
          <a:p>
            <a:pPr marL="177800" indent="-177800" algn="just">
              <a:spcAft>
                <a:spcPts val="1200"/>
              </a:spcAft>
              <a:buSzPct val="130000"/>
              <a:buFont typeface="Arial" pitchFamily="34" charset="0"/>
              <a:buChar char="•"/>
            </a:pPr>
            <a:r>
              <a:rPr lang="es" sz="1350" dirty="0" smtClean="0">
                <a:solidFill>
                  <a:schemeClr val="dk1"/>
                </a:solidFill>
                <a:latin typeface="+mn-lt"/>
                <a:ea typeface="Quattrocento Sans"/>
                <a:cs typeface="Quattrocento Sans"/>
                <a:sym typeface="Quattrocento Sans"/>
              </a:rPr>
              <a:t>Los retornos sociales pueden diferir de los retornos privados. </a:t>
            </a:r>
          </a:p>
          <a:p>
            <a:pPr marL="177800" indent="-177800" algn="just">
              <a:spcAft>
                <a:spcPts val="1200"/>
              </a:spcAft>
              <a:buSzPct val="130000"/>
              <a:buFont typeface="Arial" pitchFamily="34" charset="0"/>
              <a:buChar char="•"/>
            </a:pPr>
            <a:r>
              <a:rPr lang="es" sz="1350" dirty="0" smtClean="0">
                <a:solidFill>
                  <a:schemeClr val="dk1"/>
                </a:solidFill>
                <a:latin typeface="+mn-lt"/>
                <a:ea typeface="Quattrocento Sans"/>
                <a:cs typeface="Quattrocento Sans"/>
                <a:sym typeface="Quattrocento Sans"/>
              </a:rPr>
              <a:t>Generalmente se cumple: </a:t>
            </a:r>
          </a:p>
          <a:p>
            <a:pPr marL="177800" indent="-177800" algn="just">
              <a:spcAft>
                <a:spcPts val="1200"/>
              </a:spcAft>
              <a:buSzPct val="130000"/>
            </a:pPr>
            <a:r>
              <a:rPr lang="es" sz="1350" dirty="0" smtClean="0">
                <a:solidFill>
                  <a:schemeClr val="dk1"/>
                </a:solidFill>
                <a:latin typeface="+mn-lt"/>
                <a:ea typeface="Quattrocento Sans"/>
                <a:cs typeface="Quattrocento Sans"/>
                <a:sym typeface="Quattrocento Sans"/>
              </a:rPr>
              <a:t>		</a:t>
            </a:r>
            <a:r>
              <a:rPr lang="es" sz="1350" i="1" dirty="0" smtClean="0">
                <a:solidFill>
                  <a:schemeClr val="dk1"/>
                </a:solidFill>
                <a:latin typeface="+mn-lt"/>
                <a:ea typeface="Quattrocento Sans"/>
                <a:cs typeface="Quattrocento Sans"/>
                <a:sym typeface="Quattrocento Sans"/>
              </a:rPr>
              <a:t>Retornos sociales </a:t>
            </a:r>
            <a:r>
              <a:rPr lang="en-US" sz="1350" i="1" dirty="0" smtClean="0">
                <a:solidFill>
                  <a:schemeClr val="dk1"/>
                </a:solidFill>
                <a:latin typeface="+mn-lt"/>
                <a:ea typeface="Quattrocento Sans"/>
                <a:cs typeface="Quattrocento Sans"/>
                <a:sym typeface="Quattrocento Sans"/>
              </a:rPr>
              <a:t>&gt; </a:t>
            </a:r>
            <a:r>
              <a:rPr lang="es-UY" sz="1350" i="1" dirty="0" smtClean="0">
                <a:solidFill>
                  <a:schemeClr val="dk1"/>
                </a:solidFill>
                <a:latin typeface="+mn-lt"/>
                <a:ea typeface="Quattrocento Sans"/>
                <a:cs typeface="Quattrocento Sans"/>
                <a:sym typeface="Quattrocento Sans"/>
              </a:rPr>
              <a:t>Retornos privados</a:t>
            </a:r>
            <a:r>
              <a:rPr lang="es" sz="1350" i="1" dirty="0" smtClean="0">
                <a:solidFill>
                  <a:schemeClr val="dk1"/>
                </a:solidFill>
                <a:latin typeface="+mn-lt"/>
                <a:ea typeface="Quattrocento Sans"/>
                <a:cs typeface="Quattrocento Sans"/>
                <a:sym typeface="Quattrocento Sans"/>
              </a:rPr>
              <a:t> </a:t>
            </a:r>
            <a:endParaRPr lang="es-UY" sz="1350" i="1" dirty="0" smtClean="0">
              <a:solidFill>
                <a:schemeClr val="dk1"/>
              </a:solidFill>
              <a:latin typeface="+mn-lt"/>
              <a:ea typeface="Quattrocento Sans"/>
              <a:cs typeface="Quattrocento Sans"/>
              <a:sym typeface="Quattrocento Sans"/>
            </a:endParaRPr>
          </a:p>
          <a:p>
            <a:pPr marL="177800" indent="-177800" algn="just">
              <a:spcAft>
                <a:spcPts val="1200"/>
              </a:spcAft>
              <a:buSzPct val="130000"/>
            </a:pPr>
            <a:r>
              <a:rPr lang="en-US" sz="1350" dirty="0" smtClean="0">
                <a:solidFill>
                  <a:schemeClr val="dk1"/>
                </a:solidFill>
                <a:latin typeface="+mn-lt"/>
                <a:ea typeface="Quattrocento Sans"/>
                <a:cs typeface="Quattrocento Sans"/>
                <a:sym typeface="Quattrocento Sans"/>
              </a:rPr>
              <a:t>	</a:t>
            </a:r>
            <a:r>
              <a:rPr lang="es-UY" sz="1350" dirty="0" smtClean="0">
                <a:solidFill>
                  <a:schemeClr val="dk1"/>
                </a:solidFill>
                <a:latin typeface="+mn-lt"/>
                <a:ea typeface="Quattrocento Sans"/>
                <a:cs typeface="Quattrocento Sans"/>
                <a:sym typeface="Quattrocento Sans"/>
              </a:rPr>
              <a:t>Posibles motivos: efectos positivos de la educación sobre el crimen, salud, fecundidad, participación ciudadana, el crecimiento y la productividad de la economía. </a:t>
            </a:r>
          </a:p>
        </p:txBody>
      </p:sp>
      <p:sp>
        <p:nvSpPr>
          <p:cNvPr id="4" name="3 Rectángulo"/>
          <p:cNvSpPr/>
          <p:nvPr/>
        </p:nvSpPr>
        <p:spPr>
          <a:xfrm>
            <a:off x="0" y="2067694"/>
            <a:ext cx="2123728" cy="1818548"/>
          </a:xfrm>
          <a:prstGeom prst="rect">
            <a:avLst/>
          </a:prstGeom>
          <a:solidFill>
            <a:schemeClr val="bg1">
              <a:lumMod val="85000"/>
            </a:schemeClr>
          </a:solidFill>
          <a:ln>
            <a:solidFill>
              <a:schemeClr val="bg1">
                <a:lumMod val="75000"/>
              </a:schemeClr>
            </a:solidFill>
          </a:ln>
          <a:effectLst/>
        </p:spPr>
        <p:style>
          <a:lnRef idx="1">
            <a:schemeClr val="accent5"/>
          </a:lnRef>
          <a:fillRef idx="3">
            <a:schemeClr val="accent5"/>
          </a:fillRef>
          <a:effectRef idx="2">
            <a:schemeClr val="accent5"/>
          </a:effectRef>
          <a:fontRef idx="minor">
            <a:schemeClr val="lt1"/>
          </a:fontRef>
        </p:style>
        <p:txBody>
          <a:bodyPr wrap="square" lIns="360000" tIns="108000" rIns="216000" bIns="108000">
            <a:spAutoFit/>
          </a:bodyPr>
          <a:lstStyle/>
          <a:p>
            <a:pPr>
              <a:spcAft>
                <a:spcPts val="1200"/>
              </a:spcAft>
            </a:pPr>
            <a:r>
              <a:rPr lang="es-UY" sz="1300" dirty="0">
                <a:solidFill>
                  <a:schemeClr val="dk1"/>
                </a:solidFill>
                <a:ea typeface="Quattrocento Sans"/>
                <a:cs typeface="Quattrocento Sans"/>
                <a:sym typeface="Quattrocento Sans"/>
              </a:rPr>
              <a:t>La tasa de retorno social de la educación para América Latina es de 37% para educación primaria y 26% para la educación superior.</a:t>
            </a:r>
          </a:p>
        </p:txBody>
      </p:sp>
    </p:spTree>
    <p:extLst>
      <p:ext uri="{BB962C8B-B14F-4D97-AF65-F5344CB8AC3E}">
        <p14:creationId xmlns:p14="http://schemas.microsoft.com/office/powerpoint/2010/main" val="2487304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311634" y="483518"/>
            <a:ext cx="3412494" cy="5122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Financiamiento público de la educación por parte del Estado </a:t>
            </a: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2195736" y="1214998"/>
            <a:ext cx="4608512" cy="7086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just"/>
            <a:r>
              <a:rPr lang="es" smtClean="0">
                <a:solidFill>
                  <a:schemeClr val="dk1"/>
                </a:solidFill>
                <a:latin typeface="+mn-lt"/>
                <a:ea typeface="Quattrocento Sans"/>
                <a:cs typeface="Quattrocento Sans"/>
                <a:sym typeface="Quattrocento Sans"/>
              </a:rPr>
              <a:t>Puede justificarse tanto por razones de equidad como de eficiencia:</a:t>
            </a:r>
          </a:p>
          <a:p>
            <a:pPr algn="just">
              <a:buFont typeface="Arial" pitchFamily="34" charset="0"/>
              <a:buChar char="•"/>
            </a:pPr>
            <a:endParaRPr lang="es" smtClean="0">
              <a:solidFill>
                <a:schemeClr val="dk1"/>
              </a:solidFill>
              <a:latin typeface="+mn-lt"/>
              <a:ea typeface="Quattrocento Sans"/>
              <a:cs typeface="Quattrocento Sans"/>
              <a:sym typeface="Quattrocento Sans"/>
            </a:endParaRPr>
          </a:p>
          <a:p>
            <a:pPr algn="just">
              <a:buFont typeface="Arial" pitchFamily="34" charset="0"/>
              <a:buChar char="•"/>
            </a:pPr>
            <a:endParaRPr lang="es" smtClean="0">
              <a:solidFill>
                <a:schemeClr val="dk1"/>
              </a:solidFill>
              <a:latin typeface="+mn-lt"/>
              <a:ea typeface="Quattrocento Sans"/>
              <a:cs typeface="Quattrocento Sans"/>
              <a:sym typeface="Quattrocento Sans"/>
            </a:endParaRPr>
          </a:p>
          <a:p>
            <a:pPr algn="just">
              <a:buFont typeface="Arial" pitchFamily="34" charset="0"/>
              <a:buChar char="•"/>
            </a:pPr>
            <a:endParaRPr lang="es" dirty="0" smtClean="0">
              <a:solidFill>
                <a:schemeClr val="dk1"/>
              </a:solidFill>
              <a:latin typeface="+mn-lt"/>
              <a:ea typeface="Quattrocento Sans"/>
              <a:cs typeface="Quattrocento Sans"/>
              <a:sym typeface="Quattrocento Sans"/>
            </a:endParaRPr>
          </a:p>
        </p:txBody>
      </p:sp>
      <p:sp>
        <p:nvSpPr>
          <p:cNvPr id="4" name="3 Rectángulo"/>
          <p:cNvSpPr/>
          <p:nvPr/>
        </p:nvSpPr>
        <p:spPr>
          <a:xfrm>
            <a:off x="2339752" y="1928238"/>
            <a:ext cx="4680520" cy="2846933"/>
          </a:xfrm>
          <a:prstGeom prst="rect">
            <a:avLst/>
          </a:prstGeom>
        </p:spPr>
        <p:txBody>
          <a:bodyPr wrap="square">
            <a:spAutoFit/>
          </a:bodyPr>
          <a:lstStyle/>
          <a:p>
            <a:r>
              <a:rPr lang="es" b="1" dirty="0" smtClean="0">
                <a:latin typeface="+mn-lt"/>
                <a:ea typeface="Quattrocento Sans"/>
                <a:cs typeface="Quattrocento Sans"/>
                <a:sym typeface="Quattrocento Sans"/>
              </a:rPr>
              <a:t>EQUIDAD:</a:t>
            </a:r>
          </a:p>
          <a:p>
            <a:endParaRPr lang="es" b="1" dirty="0" smtClean="0">
              <a:latin typeface="+mn-lt"/>
              <a:ea typeface="Quattrocento Sans"/>
              <a:cs typeface="Quattrocento Sans"/>
              <a:sym typeface="Quattrocento Sans"/>
            </a:endParaRPr>
          </a:p>
          <a:p>
            <a:pPr marL="177800" indent="-177800" algn="just">
              <a:spcAft>
                <a:spcPts val="600"/>
              </a:spcAft>
              <a:buFont typeface="Arial" pitchFamily="34" charset="0"/>
              <a:buChar char="•"/>
            </a:pPr>
            <a:r>
              <a:rPr lang="es" dirty="0" smtClean="0">
                <a:latin typeface="+mn-lt"/>
                <a:ea typeface="Quattrocento Sans"/>
                <a:cs typeface="Quattrocento Sans"/>
                <a:sym typeface="Quattrocento Sans"/>
              </a:rPr>
              <a:t>Garantizar la alfabetización de los ciudadanos.</a:t>
            </a:r>
          </a:p>
          <a:p>
            <a:pPr marL="177800" indent="-177800" algn="just">
              <a:spcAft>
                <a:spcPts val="600"/>
              </a:spcAft>
              <a:buFont typeface="Arial" pitchFamily="34" charset="0"/>
              <a:buChar char="•"/>
            </a:pPr>
            <a:r>
              <a:rPr lang="es" dirty="0" smtClean="0">
                <a:latin typeface="+mn-lt"/>
                <a:ea typeface="Quattrocento Sans"/>
                <a:cs typeface="Quattrocento Sans"/>
                <a:sym typeface="Quattrocento Sans"/>
              </a:rPr>
              <a:t>Asegurar un umbral de habilidades cognitivas y socioemocionales para el conjunto de la población.</a:t>
            </a:r>
          </a:p>
          <a:p>
            <a:pPr marL="177800" indent="-177800" algn="just">
              <a:spcAft>
                <a:spcPts val="600"/>
              </a:spcAft>
              <a:buFont typeface="Arial" pitchFamily="34" charset="0"/>
              <a:buChar char="•"/>
            </a:pPr>
            <a:r>
              <a:rPr lang="es-UY" dirty="0" smtClean="0">
                <a:latin typeface="+mn-lt"/>
                <a:ea typeface="Quattrocento Sans"/>
                <a:cs typeface="Quattrocento Sans"/>
                <a:sym typeface="Quattrocento Sans"/>
              </a:rPr>
              <a:t>P</a:t>
            </a:r>
            <a:r>
              <a:rPr lang="es" dirty="0" smtClean="0">
                <a:latin typeface="+mn-lt"/>
                <a:ea typeface="Quattrocento Sans"/>
                <a:cs typeface="Quattrocento Sans"/>
                <a:sym typeface="Quattrocento Sans"/>
              </a:rPr>
              <a:t>romoción de derechos fundamentales (la provisión libre de educación está consagrado en la Declaración Universal de Derechos Humanos).</a:t>
            </a:r>
          </a:p>
          <a:p>
            <a:pPr marL="177800" indent="-177800" algn="just">
              <a:spcAft>
                <a:spcPts val="600"/>
              </a:spcAft>
              <a:buFont typeface="Arial" pitchFamily="34" charset="0"/>
              <a:buChar char="•"/>
            </a:pPr>
            <a:r>
              <a:rPr lang="es" dirty="0" smtClean="0">
                <a:latin typeface="+mn-lt"/>
                <a:ea typeface="Quattrocento Sans"/>
                <a:cs typeface="Quattrocento Sans"/>
                <a:sym typeface="Quattrocento Sans"/>
              </a:rPr>
              <a:t>Necesidad de asegurar la igualdad de oportunidades. </a:t>
            </a:r>
          </a:p>
          <a:p>
            <a:pPr>
              <a:spcAft>
                <a:spcPts val="600"/>
              </a:spcAft>
            </a:pPr>
            <a:endParaRPr lang="es" b="1" dirty="0" smtClean="0">
              <a:latin typeface="+mn-lt"/>
              <a:sym typeface="Quattrocento Sans"/>
            </a:endParaRPr>
          </a:p>
          <a:p>
            <a:endParaRPr lang="es-UY" dirty="0">
              <a:latin typeface="+mn-lt"/>
            </a:endParaRPr>
          </a:p>
        </p:txBody>
      </p:sp>
    </p:spTree>
    <p:extLst>
      <p:ext uri="{BB962C8B-B14F-4D97-AF65-F5344CB8AC3E}">
        <p14:creationId xmlns:p14="http://schemas.microsoft.com/office/powerpoint/2010/main" val="1079385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a:extLst>
              <a:ext uri="{FF2B5EF4-FFF2-40B4-BE49-F238E27FC236}">
                <a16:creationId xmlns="" xmlns:a16="http://schemas.microsoft.com/office/drawing/2014/main" id="{26AB01DD-36B9-452E-BE1B-BD4762C6A737}"/>
              </a:ext>
            </a:extLst>
          </p:cNvPr>
          <p:cNvSpPr txBox="1">
            <a:spLocks/>
          </p:cNvSpPr>
          <p:nvPr/>
        </p:nvSpPr>
        <p:spPr>
          <a:xfrm>
            <a:off x="2039716" y="801190"/>
            <a:ext cx="5064568" cy="42695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Definiciones de interés</a:t>
            </a:r>
            <a:br>
              <a:rPr lang="es-UY" sz="1600" b="1" i="1"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61;p14">
            <a:extLst>
              <a:ext uri="{FF2B5EF4-FFF2-40B4-BE49-F238E27FC236}">
                <a16:creationId xmlns="" xmlns:a16="http://schemas.microsoft.com/office/drawing/2014/main" id="{864CEE22-956C-4934-8116-75FFD3D3FAFF}"/>
              </a:ext>
            </a:extLst>
          </p:cNvPr>
          <p:cNvSpPr txBox="1">
            <a:spLocks/>
          </p:cNvSpPr>
          <p:nvPr/>
        </p:nvSpPr>
        <p:spPr>
          <a:xfrm>
            <a:off x="1907704" y="1347614"/>
            <a:ext cx="5400600" cy="33123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indent="-180975">
              <a:spcAft>
                <a:spcPts val="1200"/>
              </a:spcAft>
              <a:buFont typeface="Arial" pitchFamily="34" charset="0"/>
              <a:buChar char="•"/>
            </a:pPr>
            <a:r>
              <a:rPr lang="es-UY" b="1" i="1" dirty="0" smtClean="0">
                <a:solidFill>
                  <a:schemeClr val="dk1"/>
                </a:solidFill>
                <a:latin typeface="+mn-lt"/>
                <a:ea typeface="Quattrocento Sans"/>
                <a:cs typeface="Quattrocento Sans"/>
                <a:sym typeface="Quattrocento Sans"/>
              </a:rPr>
              <a:t>Tasa bruta de matriculación (</a:t>
            </a:r>
            <a:r>
              <a:rPr lang="es-UY" b="1" i="1" dirty="0" err="1" smtClean="0">
                <a:solidFill>
                  <a:schemeClr val="dk1"/>
                </a:solidFill>
                <a:latin typeface="+mn-lt"/>
                <a:ea typeface="Quattrocento Sans"/>
                <a:cs typeface="Quattrocento Sans"/>
                <a:sym typeface="Quattrocento Sans"/>
              </a:rPr>
              <a:t>TBM</a:t>
            </a:r>
            <a:r>
              <a:rPr lang="es-UY" b="1" i="1" dirty="0" smtClean="0">
                <a:solidFill>
                  <a:schemeClr val="dk1"/>
                </a:solidFill>
                <a:latin typeface="+mn-lt"/>
                <a:ea typeface="Quattrocento Sans"/>
                <a:cs typeface="Quattrocento Sans"/>
                <a:sym typeface="Quattrocento Sans"/>
              </a:rPr>
              <a:t>): </a:t>
            </a:r>
          </a:p>
          <a:p>
            <a:pPr marL="177800" algn="just">
              <a:spcAft>
                <a:spcPts val="1200"/>
              </a:spcAft>
            </a:pPr>
            <a:r>
              <a:rPr lang="es-UY" dirty="0" smtClean="0">
                <a:solidFill>
                  <a:schemeClr val="dk1"/>
                </a:solidFill>
                <a:latin typeface="+mn-lt"/>
                <a:ea typeface="Quattrocento Sans"/>
                <a:cs typeface="Quattrocento Sans"/>
                <a:sym typeface="Quattrocento Sans"/>
              </a:rPr>
              <a:t>Número de alumnos matriculados en un determinado nivel educativo (incluyendo los estudiantes rezagados), expresado en porcentaje de la población en edad teórica de asistir a ese nivel. Mide la cobertura de un nivel educativo.</a:t>
            </a:r>
          </a:p>
          <a:p>
            <a:pPr marL="180975" indent="-180975">
              <a:spcAft>
                <a:spcPts val="1200"/>
              </a:spcAft>
              <a:buFont typeface="Arial" pitchFamily="34" charset="0"/>
              <a:buChar char="•"/>
            </a:pPr>
            <a:r>
              <a:rPr lang="es-UY" b="1" i="1" dirty="0" smtClean="0">
                <a:solidFill>
                  <a:schemeClr val="dk1"/>
                </a:solidFill>
                <a:latin typeface="+mn-lt"/>
                <a:ea typeface="Quattrocento Sans"/>
                <a:cs typeface="Quattrocento Sans"/>
                <a:sym typeface="Quattrocento Sans"/>
              </a:rPr>
              <a:t>Tasa neta bruta de matriculación (</a:t>
            </a:r>
            <a:r>
              <a:rPr lang="es-UY" b="1" i="1" dirty="0" err="1" smtClean="0">
                <a:solidFill>
                  <a:schemeClr val="dk1"/>
                </a:solidFill>
                <a:latin typeface="+mn-lt"/>
                <a:ea typeface="Quattrocento Sans"/>
                <a:cs typeface="Quattrocento Sans"/>
                <a:sym typeface="Quattrocento Sans"/>
              </a:rPr>
              <a:t>TNM</a:t>
            </a:r>
            <a:r>
              <a:rPr lang="es-UY" b="1" i="1" dirty="0" smtClean="0">
                <a:solidFill>
                  <a:schemeClr val="dk1"/>
                </a:solidFill>
                <a:latin typeface="+mn-lt"/>
                <a:ea typeface="Quattrocento Sans"/>
                <a:cs typeface="Quattrocento Sans"/>
                <a:sym typeface="Quattrocento Sans"/>
              </a:rPr>
              <a:t>): </a:t>
            </a:r>
          </a:p>
          <a:p>
            <a:pPr marL="177800" algn="just">
              <a:spcAft>
                <a:spcPts val="1200"/>
              </a:spcAft>
            </a:pPr>
            <a:r>
              <a:rPr lang="es-UY" dirty="0" smtClean="0">
                <a:solidFill>
                  <a:schemeClr val="dk1"/>
                </a:solidFill>
                <a:latin typeface="+mn-lt"/>
                <a:sym typeface="Quattrocento Sans"/>
              </a:rPr>
              <a:t>Número de alumnos matriculados en un determinado nivel educativo que tienen la edad teórica de asistir a ese nivel, expresado en porcentaje de la población en edad de asistir a ese nivel de enseñanza. </a:t>
            </a:r>
            <a:endParaRPr lang="es-UY" dirty="0">
              <a:solidFill>
                <a:schemeClr val="dk1"/>
              </a:solidFill>
              <a:latin typeface="+mn-lt"/>
              <a:sym typeface="Quattrocento Sans"/>
            </a:endParaRPr>
          </a:p>
        </p:txBody>
      </p:sp>
    </p:spTree>
    <p:extLst>
      <p:ext uri="{BB962C8B-B14F-4D97-AF65-F5344CB8AC3E}">
        <p14:creationId xmlns:p14="http://schemas.microsoft.com/office/powerpoint/2010/main" val="59390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39752" y="1590928"/>
            <a:ext cx="4608512" cy="2492990"/>
          </a:xfrm>
          <a:prstGeom prst="rect">
            <a:avLst/>
          </a:prstGeom>
        </p:spPr>
        <p:txBody>
          <a:bodyPr wrap="square">
            <a:spAutoFit/>
          </a:bodyPr>
          <a:lstStyle/>
          <a:p>
            <a:pPr>
              <a:spcAft>
                <a:spcPts val="1200"/>
              </a:spcAft>
            </a:pPr>
            <a:r>
              <a:rPr lang="es" b="1" dirty="0" smtClean="0">
                <a:latin typeface="+mn-lt"/>
                <a:ea typeface="Quattrocento Sans"/>
                <a:cs typeface="Quattrocento Sans"/>
                <a:sym typeface="Quattrocento Sans"/>
              </a:rPr>
              <a:t>EFICIENCIA:</a:t>
            </a:r>
          </a:p>
          <a:p>
            <a:pPr marL="177800" indent="-177800" algn="just">
              <a:spcAft>
                <a:spcPts val="1200"/>
              </a:spcAft>
              <a:buFont typeface="Arial" pitchFamily="34" charset="0"/>
              <a:buChar char="•"/>
            </a:pPr>
            <a:r>
              <a:rPr lang="es-UY" dirty="0" smtClean="0">
                <a:latin typeface="+mn-lt"/>
                <a:ea typeface="Quattrocento Sans"/>
                <a:cs typeface="Quattrocento Sans"/>
                <a:sym typeface="Quattrocento Sans"/>
              </a:rPr>
              <a:t>Externalidades positivas de la educación que impactan sobre el crecimiento económico, así como sobre la estabilidad política, la salud y la participación ciudadana.</a:t>
            </a:r>
          </a:p>
          <a:p>
            <a:pPr marL="177800" indent="-177800" algn="just">
              <a:spcAft>
                <a:spcPts val="1200"/>
              </a:spcAft>
              <a:buFont typeface="Arial" pitchFamily="34" charset="0"/>
              <a:buChar char="•"/>
            </a:pPr>
            <a:r>
              <a:rPr lang="en-US" dirty="0" err="1" smtClean="0">
                <a:latin typeface="+mn-lt"/>
                <a:sym typeface="Quattrocento Sans"/>
              </a:rPr>
              <a:t>Existencia</a:t>
            </a:r>
            <a:r>
              <a:rPr lang="en-US" dirty="0" smtClean="0">
                <a:latin typeface="+mn-lt"/>
                <a:sym typeface="Quattrocento Sans"/>
              </a:rPr>
              <a:t> de mercados de capital imperfectos para financiar la acumulación de capital humano (fallas en el mercado de capitales).</a:t>
            </a:r>
            <a:endParaRPr lang="es" dirty="0" smtClean="0">
              <a:latin typeface="+mn-lt"/>
              <a:sym typeface="Quattrocento Sans"/>
            </a:endParaRPr>
          </a:p>
          <a:p>
            <a:pPr algn="just">
              <a:spcAft>
                <a:spcPts val="1200"/>
              </a:spcAft>
            </a:pPr>
            <a:endParaRPr lang="es-UY" dirty="0">
              <a:latin typeface="+mn-lt"/>
            </a:endParaRPr>
          </a:p>
        </p:txBody>
      </p:sp>
    </p:spTree>
    <p:extLst>
      <p:ext uri="{BB962C8B-B14F-4D97-AF65-F5344CB8AC3E}">
        <p14:creationId xmlns:p14="http://schemas.microsoft.com/office/powerpoint/2010/main" val="19676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p21"/>
          <p:cNvSpPr txBox="1">
            <a:spLocks/>
          </p:cNvSpPr>
          <p:nvPr/>
        </p:nvSpPr>
        <p:spPr>
          <a:xfrm>
            <a:off x="2339752" y="571486"/>
            <a:ext cx="4860000" cy="308038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spcBef>
                <a:spcPts val="0"/>
              </a:spcBef>
              <a:spcAft>
                <a:spcPts val="1200"/>
              </a:spcAft>
              <a:buClr>
                <a:schemeClr val="dk1"/>
              </a:buClr>
              <a:buSzPts val="1100"/>
              <a:buFont typeface="Arial"/>
              <a:buNone/>
              <a:tabLst/>
              <a:defRPr/>
            </a:pPr>
            <a:r>
              <a:rPr kumimoji="0" lang="es-UY" sz="1600" b="1" i="1"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rPr>
              <a:t>Fallas en el mercado de capitales</a:t>
            </a:r>
          </a:p>
          <a:p>
            <a:pPr marL="0" marR="0" lvl="0" indent="0" algn="just" defTabSz="914400" rtl="0" eaLnBrk="1" fontAlgn="auto" latinLnBrk="0" hangingPunct="1">
              <a:spcBef>
                <a:spcPts val="0"/>
              </a:spcBef>
              <a:spcAft>
                <a:spcPts val="1200"/>
              </a:spcAft>
              <a:buClr>
                <a:schemeClr val="dk1"/>
              </a:buClr>
              <a:buSzPts val="1100"/>
              <a:buFont typeface="Arial"/>
              <a:buNone/>
              <a:tabLst/>
              <a:defRPr/>
            </a:pPr>
            <a:endParaRPr kumimoji="0" lang="es-UY" sz="200" b="1" i="1"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endParaRPr>
          </a:p>
          <a:p>
            <a:pPr marL="177800" lvl="0" indent="-177800" algn="just">
              <a:spcAft>
                <a:spcPts val="1200"/>
              </a:spcAft>
              <a:buClr>
                <a:schemeClr val="dk1"/>
              </a:buClr>
              <a:buSzPts val="1100"/>
              <a:buFont typeface="Arial" pitchFamily="34" charset="0"/>
              <a:buChar char="•"/>
              <a:defRPr/>
            </a:pPr>
            <a:r>
              <a:rPr lang="es-UY" dirty="0" smtClean="0">
                <a:solidFill>
                  <a:schemeClr val="tx1"/>
                </a:solidFill>
                <a:latin typeface="+mn-lt"/>
                <a:ea typeface="Quattrocento Sans"/>
                <a:cs typeface="Quattrocento Sans"/>
                <a:sym typeface="Quattrocento Sans"/>
              </a:rPr>
              <a:t>Los individuos que no tienen recursos propios tendrían un incentivo para pedir un préstamo para financiar los gastos educativos. </a:t>
            </a:r>
          </a:p>
          <a:p>
            <a:pPr marL="177800" lvl="0" indent="-177800" algn="just">
              <a:spcAft>
                <a:spcPts val="1200"/>
              </a:spcAft>
              <a:buClr>
                <a:schemeClr val="dk1"/>
              </a:buClr>
              <a:buSzPts val="1100"/>
              <a:buFont typeface="Arial" pitchFamily="34" charset="0"/>
              <a:buChar char="•"/>
              <a:defRPr/>
            </a:pPr>
            <a:r>
              <a:rPr lang="es-UY" dirty="0" smtClean="0">
                <a:solidFill>
                  <a:schemeClr val="tx1"/>
                </a:solidFill>
                <a:latin typeface="+mn-lt"/>
                <a:ea typeface="Quattrocento Sans"/>
                <a:cs typeface="Quattrocento Sans"/>
                <a:sym typeface="Quattrocento Sans"/>
              </a:rPr>
              <a:t>Pero </a:t>
            </a:r>
            <a:r>
              <a:rPr lang="es-UY" dirty="0">
                <a:solidFill>
                  <a:schemeClr val="tx1"/>
                </a:solidFill>
                <a:latin typeface="+mn-lt"/>
                <a:ea typeface="Quattrocento Sans"/>
                <a:cs typeface="Quattrocento Sans"/>
                <a:sym typeface="Quattrocento Sans"/>
              </a:rPr>
              <a:t>las personas no pueden ofrecer su futuro “capital humano” como garantía del préstamo</a:t>
            </a:r>
          </a:p>
          <a:p>
            <a:pPr marL="177800" lvl="0" indent="-177800" algn="just">
              <a:spcAft>
                <a:spcPts val="1200"/>
              </a:spcAft>
              <a:buClr>
                <a:schemeClr val="dk1"/>
              </a:buClr>
              <a:buSzPts val="1100"/>
              <a:buFont typeface="Arial" pitchFamily="34" charset="0"/>
              <a:buChar char="•"/>
              <a:defRPr/>
            </a:pPr>
            <a:r>
              <a:rPr lang="es-UY" dirty="0">
                <a:solidFill>
                  <a:schemeClr val="tx1"/>
                </a:solidFill>
                <a:latin typeface="+mn-lt"/>
                <a:ea typeface="Quattrocento Sans"/>
                <a:cs typeface="Quattrocento Sans"/>
                <a:sym typeface="Quattrocento Sans"/>
              </a:rPr>
              <a:t>Entonces, las instituciones financieras sólo prestarán para invertir en educación cuando el tomador del crédito pueda ofrecer otro tipo de garantías (generalmente vinculadas a la familia del individuo).  </a:t>
            </a:r>
          </a:p>
          <a:p>
            <a:pPr marL="177800" lvl="0" indent="-177800" algn="just">
              <a:spcAft>
                <a:spcPts val="1200"/>
              </a:spcAft>
              <a:buClr>
                <a:schemeClr val="dk1"/>
              </a:buClr>
              <a:buSzPts val="1100"/>
              <a:buFont typeface="Arial" pitchFamily="34" charset="0"/>
              <a:buChar char="•"/>
              <a:defRPr/>
            </a:pPr>
            <a:endParaRPr lang="es-UY" dirty="0" smtClean="0">
              <a:solidFill>
                <a:schemeClr val="tx1"/>
              </a:solidFill>
              <a:latin typeface="+mn-lt"/>
              <a:ea typeface="Quattrocento Sans"/>
              <a:cs typeface="Quattrocento Sans"/>
              <a:sym typeface="Quattrocento Sans"/>
            </a:endParaRPr>
          </a:p>
          <a:p>
            <a:pPr marL="0" marR="0" lvl="0" indent="0" algn="just" defTabSz="914400" rtl="0" eaLnBrk="1" fontAlgn="auto" latinLnBrk="0" hangingPunct="1">
              <a:spcBef>
                <a:spcPts val="0"/>
              </a:spcBef>
              <a:spcAft>
                <a:spcPts val="1200"/>
              </a:spcAft>
              <a:buClr>
                <a:schemeClr val="dk1"/>
              </a:buClr>
              <a:buSzPts val="1100"/>
              <a:buFont typeface="Arial"/>
              <a:buNone/>
              <a:tabLst/>
              <a:defRPr/>
            </a:pPr>
            <a:endParaRPr lang="es-UY" b="1" dirty="0">
              <a:solidFill>
                <a:schemeClr val="tx1"/>
              </a:solidFill>
              <a:latin typeface="+mn-lt"/>
              <a:ea typeface="Quattrocento Sans"/>
              <a:cs typeface="Quattrocento Sans"/>
              <a:sym typeface="Quattrocento Sans"/>
            </a:endParaRPr>
          </a:p>
          <a:p>
            <a:pPr marL="0" marR="0" lvl="0" indent="0" algn="just" defTabSz="914400" rtl="0" eaLnBrk="1" fontAlgn="auto" latinLnBrk="0" hangingPunct="1">
              <a:spcBef>
                <a:spcPts val="0"/>
              </a:spcBef>
              <a:spcAft>
                <a:spcPts val="1200"/>
              </a:spcAft>
              <a:buClr>
                <a:schemeClr val="dk1"/>
              </a:buClr>
              <a:buSzPts val="1100"/>
              <a:buFont typeface="Arial"/>
              <a:buNone/>
              <a:tabLst/>
              <a:defRPr/>
            </a:pPr>
            <a:endParaRPr kumimoji="0" lang="es-UY" b="0" i="0" u="none" strike="noStrike" kern="0" cap="none" spc="0" normalizeH="0" baseline="0" noProof="0" dirty="0">
              <a:ln>
                <a:noFill/>
              </a:ln>
              <a:solidFill>
                <a:schemeClr val="tx1"/>
              </a:solidFill>
              <a:effectLst/>
              <a:uLnTx/>
              <a:uFillTx/>
              <a:latin typeface="+mn-lt"/>
              <a:ea typeface="Quattrocento Sans"/>
              <a:cs typeface="Quattrocento Sans"/>
              <a:sym typeface="Quattrocento Sans"/>
            </a:endParaRPr>
          </a:p>
        </p:txBody>
      </p:sp>
      <p:sp>
        <p:nvSpPr>
          <p:cNvPr id="3" name="2 Rectángulo"/>
          <p:cNvSpPr/>
          <p:nvPr/>
        </p:nvSpPr>
        <p:spPr>
          <a:xfrm>
            <a:off x="3851920" y="3785670"/>
            <a:ext cx="5292080" cy="1018328"/>
          </a:xfrm>
          <a:prstGeom prst="rect">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lIns="252000" tIns="108000" rIns="468000" bIns="108000">
            <a:spAutoFit/>
          </a:bodyPr>
          <a:lstStyle/>
          <a:p>
            <a:pPr algn="r">
              <a:spcAft>
                <a:spcPts val="1200"/>
              </a:spcAft>
            </a:pPr>
            <a:r>
              <a:rPr lang="es-UY" sz="1300" dirty="0">
                <a:solidFill>
                  <a:schemeClr val="dk1"/>
                </a:solidFill>
                <a:ea typeface="Quattrocento Sans"/>
                <a:cs typeface="Quattrocento Sans"/>
                <a:sym typeface="Quattrocento Sans"/>
              </a:rPr>
              <a:t>Intervención del Estado para resolver estos problemas: provisión gratuita o fuertemente subvencionada de la educación, concesión directa de créditos, otorgamiento de avales para que las personas puedan acceder a </a:t>
            </a:r>
            <a:r>
              <a:rPr lang="es-UY" sz="1300" dirty="0" smtClean="0">
                <a:solidFill>
                  <a:schemeClr val="dk1"/>
                </a:solidFill>
                <a:ea typeface="Quattrocento Sans"/>
                <a:cs typeface="Quattrocento Sans"/>
                <a:sym typeface="Quattrocento Sans"/>
              </a:rPr>
              <a:t>préstamos. </a:t>
            </a:r>
            <a:endParaRPr lang="es-UY" sz="1300" dirty="0">
              <a:solidFill>
                <a:schemeClr val="dk1"/>
              </a:solidFill>
              <a:ea typeface="Quattrocento Sans"/>
              <a:cs typeface="Quattrocento Sans"/>
              <a:sym typeface="Quattrocento Sans"/>
            </a:endParaRPr>
          </a:p>
        </p:txBody>
      </p:sp>
    </p:spTree>
    <p:extLst>
      <p:ext uri="{BB962C8B-B14F-4D97-AF65-F5344CB8AC3E}">
        <p14:creationId xmlns:p14="http://schemas.microsoft.com/office/powerpoint/2010/main" val="1087903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p21"/>
          <p:cNvSpPr txBox="1">
            <a:spLocks/>
          </p:cNvSpPr>
          <p:nvPr/>
        </p:nvSpPr>
        <p:spPr>
          <a:xfrm>
            <a:off x="2267744" y="627534"/>
            <a:ext cx="4716000" cy="3528392"/>
          </a:xfrm>
          <a:prstGeom prst="rect">
            <a:avLst/>
          </a:prstGeom>
          <a:noFill/>
          <a:ln>
            <a:noFill/>
          </a:ln>
        </p:spPr>
        <p:txBody>
          <a:bodyPr spcFirstLastPara="1" wrap="square" lIns="91425" tIns="91425" rIns="91425" bIns="91425" anchor="t" anchorCtr="0">
            <a:noAutofit/>
          </a:bodyPr>
          <a:lstStyle/>
          <a:p>
            <a:pPr lvl="0">
              <a:lnSpc>
                <a:spcPct val="115000"/>
              </a:lnSpc>
              <a:spcAft>
                <a:spcPts val="1600"/>
              </a:spcAft>
              <a:buClr>
                <a:schemeClr val="dk1"/>
              </a:buClr>
              <a:buSzPts val="1100"/>
              <a:defRPr/>
            </a:pPr>
            <a:r>
              <a:rPr lang="es-ES" sz="1600" b="1" i="1" dirty="0" smtClean="0">
                <a:solidFill>
                  <a:schemeClr val="tx1"/>
                </a:solidFill>
                <a:latin typeface="+mn-lt"/>
                <a:ea typeface="Quattrocento Sans"/>
                <a:cs typeface="Quattrocento Sans"/>
                <a:sym typeface="Quattrocento Sans"/>
              </a:rPr>
              <a:t>¿</a:t>
            </a:r>
            <a:r>
              <a:rPr lang="es-UY" sz="1600" b="1" i="1" dirty="0" smtClean="0">
                <a:solidFill>
                  <a:schemeClr val="tx1"/>
                </a:solidFill>
                <a:latin typeface="+mn-lt"/>
                <a:ea typeface="Quattrocento Sans"/>
                <a:cs typeface="Quattrocento Sans"/>
                <a:sym typeface="Quattrocento Sans"/>
              </a:rPr>
              <a:t>Por </a:t>
            </a:r>
            <a:r>
              <a:rPr kumimoji="0" lang="es-UY" sz="1600" b="1" i="1"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rPr>
              <a:t>qué es tan debatible el financiamiento</a:t>
            </a:r>
            <a:r>
              <a:rPr kumimoji="0" lang="es-UY" sz="1600" b="1" i="1" u="none" strike="noStrike" kern="0" cap="none" spc="0" normalizeH="0" noProof="0" dirty="0" smtClean="0">
                <a:ln>
                  <a:noFill/>
                </a:ln>
                <a:solidFill>
                  <a:schemeClr val="tx1"/>
                </a:solidFill>
                <a:effectLst/>
                <a:uLnTx/>
                <a:uFillTx/>
                <a:latin typeface="+mn-lt"/>
                <a:ea typeface="Quattrocento Sans"/>
                <a:cs typeface="Quattrocento Sans"/>
                <a:sym typeface="Quattrocento Sans"/>
              </a:rPr>
              <a:t> de la educación superior? </a:t>
            </a:r>
          </a:p>
          <a:p>
            <a:pPr lvl="0">
              <a:buClr>
                <a:schemeClr val="dk1"/>
              </a:buClr>
              <a:buSzPts val="1100"/>
              <a:defRPr/>
            </a:pPr>
            <a:endParaRPr kumimoji="0" lang="es-UY" sz="900" b="1" i="1"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endParaRPr>
          </a:p>
          <a:p>
            <a:pPr marL="177800" lvl="0" indent="-177800" algn="just">
              <a:lnSpc>
                <a:spcPct val="115000"/>
              </a:lnSpc>
              <a:spcAft>
                <a:spcPts val="1600"/>
              </a:spcAft>
              <a:buClr>
                <a:schemeClr val="dk1"/>
              </a:buClr>
              <a:buSzPct val="130000"/>
              <a:buFont typeface="Arial" pitchFamily="34" charset="0"/>
              <a:buChar char="•"/>
              <a:defRPr/>
            </a:pPr>
            <a:r>
              <a:rPr lang="es-UY" dirty="0" smtClean="0">
                <a:solidFill>
                  <a:schemeClr val="tx1"/>
                </a:solidFill>
                <a:latin typeface="+mn-lt"/>
                <a:ea typeface="Quattrocento Sans"/>
                <a:cs typeface="Quattrocento Sans"/>
                <a:sym typeface="Quattrocento Sans"/>
              </a:rPr>
              <a:t>Buena parte de los beneficios de la educación superior son apropiados por los individuos que la cursaron, por lo que  se argumenta que deberían contribuir en su financiamiento.</a:t>
            </a:r>
          </a:p>
          <a:p>
            <a:pPr marL="177800" lvl="0" indent="-177800" algn="just">
              <a:lnSpc>
                <a:spcPct val="115000"/>
              </a:lnSpc>
              <a:spcAft>
                <a:spcPts val="1600"/>
              </a:spcAft>
              <a:buClr>
                <a:schemeClr val="dk1"/>
              </a:buClr>
              <a:buSzPct val="130000"/>
              <a:buFont typeface="Arial" pitchFamily="34" charset="0"/>
              <a:buChar char="•"/>
              <a:defRPr/>
            </a:pPr>
            <a:r>
              <a:rPr lang="es-UY" dirty="0" smtClean="0">
                <a:solidFill>
                  <a:schemeClr val="tx1"/>
                </a:solidFill>
                <a:latin typeface="+mn-lt"/>
                <a:ea typeface="Quattrocento Sans"/>
                <a:cs typeface="Quattrocento Sans"/>
                <a:sym typeface="Quattrocento Sans"/>
              </a:rPr>
              <a:t>Es regresivo: los beneficiarios principales de la educación terciaria pertenecen a los hogares de los quintiles superiores de la distribución del ingreso, mientras que la recaudación proviene de individuos de todos los estratos de ingreso. </a:t>
            </a:r>
            <a:endParaRPr lang="es-UY" b="1" dirty="0">
              <a:solidFill>
                <a:schemeClr val="tx1"/>
              </a:solidFill>
              <a:latin typeface="+mn-lt"/>
              <a:ea typeface="Quattrocento Sans"/>
              <a:cs typeface="Quattrocento Sans"/>
              <a:sym typeface="Quattrocento Sans"/>
            </a:endParaRP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endParaRPr kumimoji="0" lang="es-UY" b="0" i="0" u="none" strike="noStrike" kern="0" cap="none" spc="0" normalizeH="0" baseline="0" noProof="0" dirty="0">
              <a:ln>
                <a:noFill/>
              </a:ln>
              <a:solidFill>
                <a:schemeClr val="tx1"/>
              </a:solidFill>
              <a:effectLst/>
              <a:uLnTx/>
              <a:uFillTx/>
              <a:latin typeface="+mn-lt"/>
              <a:ea typeface="Quattrocento Sans"/>
              <a:cs typeface="Quattrocento Sans"/>
              <a:sym typeface="Quattrocento Sans"/>
            </a:endParaRPr>
          </a:p>
        </p:txBody>
      </p:sp>
    </p:spTree>
    <p:extLst>
      <p:ext uri="{BB962C8B-B14F-4D97-AF65-F5344CB8AC3E}">
        <p14:creationId xmlns:p14="http://schemas.microsoft.com/office/powerpoint/2010/main" val="4219599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p21"/>
          <p:cNvSpPr txBox="1">
            <a:spLocks/>
          </p:cNvSpPr>
          <p:nvPr/>
        </p:nvSpPr>
        <p:spPr>
          <a:xfrm>
            <a:off x="4860032" y="1995686"/>
            <a:ext cx="4032448" cy="2880320"/>
          </a:xfrm>
          <a:prstGeom prst="rect">
            <a:avLst/>
          </a:prstGeom>
          <a:solidFill>
            <a:schemeClr val="bg1"/>
          </a:solidFill>
          <a:ln>
            <a:noFill/>
          </a:ln>
        </p:spPr>
        <p:txBody>
          <a:bodyPr spcFirstLastPara="1" wrap="square" lIns="91425" tIns="91425" rIns="91425" bIns="91425" anchor="t" anchorCtr="0">
            <a:noAutofit/>
          </a:bodyPr>
          <a:lstStyle/>
          <a:p>
            <a:pPr marL="177800" indent="-177800" algn="just">
              <a:spcAft>
                <a:spcPts val="1200"/>
              </a:spcAft>
              <a:buFont typeface="Arial" pitchFamily="34" charset="0"/>
              <a:buChar char="•"/>
            </a:pPr>
            <a:r>
              <a:rPr lang="es-UY" sz="1300" dirty="0" smtClean="0">
                <a:solidFill>
                  <a:schemeClr val="tx1"/>
                </a:solidFill>
                <a:latin typeface="+mn-lt"/>
                <a:ea typeface="Quattrocento Sans"/>
                <a:cs typeface="Quattrocento Sans"/>
                <a:sym typeface="Quattrocento Sans"/>
              </a:rPr>
              <a:t>Tanto para Paraguay como para gran parte de los países de América Latina, el nivel educativo promedio de la población fue aumentando con el tiempo. Así, la educación alcanzada por las cohortes de 21 a 30 años o de 31 a 40 años supera ampliamente la alcanzada por los de entre 51 y 60 o mayores de 60 años de edad</a:t>
            </a:r>
            <a:r>
              <a:rPr lang="es-UY" sz="1300" dirty="0">
                <a:solidFill>
                  <a:schemeClr val="tx1"/>
                </a:solidFill>
                <a:latin typeface="+mn-lt"/>
                <a:ea typeface="Quattrocento Sans"/>
                <a:cs typeface="Quattrocento Sans"/>
                <a:sym typeface="Quattrocento Sans"/>
              </a:rPr>
              <a:t>. </a:t>
            </a:r>
            <a:endParaRPr lang="es-UY" sz="1300" dirty="0" smtClean="0">
              <a:solidFill>
                <a:schemeClr val="tx1"/>
              </a:solidFill>
              <a:latin typeface="+mn-lt"/>
              <a:ea typeface="Quattrocento Sans"/>
              <a:cs typeface="Quattrocento Sans"/>
              <a:sym typeface="Quattrocento Sans"/>
            </a:endParaRPr>
          </a:p>
          <a:p>
            <a:pPr marL="177800" indent="-177800" algn="just">
              <a:spcAft>
                <a:spcPts val="1200"/>
              </a:spcAft>
              <a:buFont typeface="Arial" pitchFamily="34" charset="0"/>
              <a:buChar char="•"/>
            </a:pPr>
            <a:r>
              <a:rPr lang="es-UY" sz="1300" dirty="0" smtClean="0">
                <a:solidFill>
                  <a:schemeClr val="tx1"/>
                </a:solidFill>
                <a:latin typeface="+mn-lt"/>
                <a:ea typeface="Quattrocento Sans"/>
                <a:cs typeface="Quattrocento Sans"/>
                <a:sym typeface="Quattrocento Sans"/>
              </a:rPr>
              <a:t>Paraguay </a:t>
            </a:r>
            <a:r>
              <a:rPr lang="es-UY" sz="1300" dirty="0">
                <a:solidFill>
                  <a:schemeClr val="tx1"/>
                </a:solidFill>
                <a:latin typeface="+mn-lt"/>
                <a:ea typeface="Quattrocento Sans"/>
                <a:cs typeface="Quattrocento Sans"/>
                <a:sym typeface="Quattrocento Sans"/>
              </a:rPr>
              <a:t>ha avanzado  comparativamente mas que otros países de América Latina</a:t>
            </a:r>
          </a:p>
          <a:p>
            <a:pPr marL="177800" indent="-177800" algn="just">
              <a:spcAft>
                <a:spcPts val="1200"/>
              </a:spcAft>
              <a:buFont typeface="Arial" pitchFamily="34" charset="0"/>
              <a:buChar char="•"/>
            </a:pPr>
            <a:r>
              <a:rPr lang="es-UY" sz="1300" dirty="0">
                <a:solidFill>
                  <a:schemeClr val="tx1"/>
                </a:solidFill>
                <a:latin typeface="+mn-lt"/>
                <a:ea typeface="Quattrocento Sans"/>
                <a:cs typeface="Quattrocento Sans"/>
                <a:sym typeface="Quattrocento Sans"/>
              </a:rPr>
              <a:t>La distancia de Paraguay respecto al país con mayor acumulación de años de educación de la región (Chile) se reduce a medida que lo hace la edad activa.</a:t>
            </a:r>
          </a:p>
          <a:p>
            <a:pPr marL="177800" lvl="0" indent="-177800" algn="just">
              <a:spcAft>
                <a:spcPts val="1200"/>
              </a:spcAft>
              <a:buClr>
                <a:schemeClr val="dk1"/>
              </a:buClr>
              <a:buSzPts val="1100"/>
              <a:buFont typeface="Arial" pitchFamily="34" charset="0"/>
              <a:buChar char="•"/>
              <a:defRPr/>
            </a:pPr>
            <a:endParaRPr lang="es-UY" sz="1300" dirty="0" smtClean="0">
              <a:solidFill>
                <a:schemeClr val="tx1"/>
              </a:solidFill>
              <a:latin typeface="+mn-lt"/>
              <a:ea typeface="Quattrocento Sans"/>
              <a:cs typeface="Quattrocento Sans"/>
              <a:sym typeface="Quattrocento Sans"/>
            </a:endParaRPr>
          </a:p>
          <a:p>
            <a:pPr marL="0" marR="0" lvl="0" indent="0" algn="just" defTabSz="914400" rtl="0" eaLnBrk="1" fontAlgn="auto" latinLnBrk="0" hangingPunct="1">
              <a:spcBef>
                <a:spcPts val="0"/>
              </a:spcBef>
              <a:spcAft>
                <a:spcPts val="1200"/>
              </a:spcAft>
              <a:buClr>
                <a:schemeClr val="dk1"/>
              </a:buClr>
              <a:buSzPts val="1100"/>
              <a:buFont typeface="Arial"/>
              <a:buNone/>
              <a:tabLst/>
              <a:defRPr/>
            </a:pPr>
            <a:endParaRPr lang="es-UY" sz="1300" b="1" dirty="0">
              <a:solidFill>
                <a:schemeClr val="tx1"/>
              </a:solidFill>
              <a:latin typeface="+mn-lt"/>
              <a:ea typeface="Quattrocento Sans"/>
              <a:cs typeface="Quattrocento Sans"/>
              <a:sym typeface="Quattrocento Sans"/>
            </a:endParaRPr>
          </a:p>
          <a:p>
            <a:pPr marL="0" marR="0" lvl="0" indent="0" algn="just" defTabSz="914400" rtl="0" eaLnBrk="1" fontAlgn="auto" latinLnBrk="0" hangingPunct="1">
              <a:spcBef>
                <a:spcPts val="0"/>
              </a:spcBef>
              <a:spcAft>
                <a:spcPts val="1200"/>
              </a:spcAft>
              <a:buClr>
                <a:schemeClr val="dk1"/>
              </a:buClr>
              <a:buSzPts val="1100"/>
              <a:buFont typeface="Arial"/>
              <a:buNone/>
              <a:tabLst/>
              <a:defRPr/>
            </a:pPr>
            <a:endParaRPr kumimoji="0" lang="es-UY" sz="1300" b="0" i="0" u="none" strike="noStrike" kern="0" cap="none" spc="0" normalizeH="0" baseline="0" noProof="0" dirty="0">
              <a:ln>
                <a:noFill/>
              </a:ln>
              <a:solidFill>
                <a:schemeClr val="tx1"/>
              </a:solidFill>
              <a:effectLst/>
              <a:uLnTx/>
              <a:uFillTx/>
              <a:latin typeface="+mn-lt"/>
              <a:ea typeface="Quattrocento Sans"/>
              <a:cs typeface="Quattrocento Sans"/>
              <a:sym typeface="Quattrocento Sans"/>
            </a:endParaRPr>
          </a:p>
        </p:txBody>
      </p:sp>
      <p:sp>
        <p:nvSpPr>
          <p:cNvPr id="6" name="5 Rectángulo"/>
          <p:cNvSpPr/>
          <p:nvPr/>
        </p:nvSpPr>
        <p:spPr>
          <a:xfrm>
            <a:off x="179512" y="937052"/>
            <a:ext cx="4896544" cy="338554"/>
          </a:xfrm>
          <a:prstGeom prst="rect">
            <a:avLst/>
          </a:prstGeom>
        </p:spPr>
        <p:txBody>
          <a:bodyPr wrap="square">
            <a:spAutoFit/>
          </a:bodyPr>
          <a:lstStyle/>
          <a:p>
            <a:pPr lvl="0">
              <a:spcAft>
                <a:spcPts val="1200"/>
              </a:spcAft>
              <a:buClr>
                <a:schemeClr val="dk1"/>
              </a:buClr>
              <a:buSzPts val="1100"/>
              <a:defRPr/>
            </a:pPr>
            <a:r>
              <a:rPr lang="es-UY" sz="1600" b="1" i="1" dirty="0">
                <a:solidFill>
                  <a:schemeClr val="tx1"/>
                </a:solidFill>
                <a:ea typeface="Quattrocento Sans"/>
                <a:cs typeface="Quattrocento Sans"/>
                <a:sym typeface="Quattrocento Sans"/>
              </a:rPr>
              <a:t>Evolución del capital humano en Paraguay</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4"/>
          <a:stretch/>
        </p:blipFill>
        <p:spPr bwMode="auto">
          <a:xfrm>
            <a:off x="0" y="1417365"/>
            <a:ext cx="4499992" cy="252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178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3042" y="414992"/>
            <a:ext cx="5572164" cy="1292662"/>
          </a:xfrm>
          <a:prstGeom prst="rect">
            <a:avLst/>
          </a:prstGeom>
        </p:spPr>
        <p:txBody>
          <a:bodyPr wrap="square">
            <a:spAutoFit/>
          </a:bodyPr>
          <a:lstStyle/>
          <a:p>
            <a:pPr marL="177800" indent="-177800" algn="just">
              <a:spcAft>
                <a:spcPts val="1200"/>
              </a:spcAft>
              <a:buFont typeface="Arial" pitchFamily="34" charset="0"/>
              <a:buChar char="•"/>
            </a:pPr>
            <a:r>
              <a:rPr lang="es-UY" sz="1300" dirty="0" smtClean="0">
                <a:solidFill>
                  <a:schemeClr val="tx1"/>
                </a:solidFill>
                <a:latin typeface="+mn-lt"/>
                <a:ea typeface="Quattrocento Sans"/>
                <a:cs typeface="Quattrocento Sans"/>
                <a:sym typeface="Quattrocento Sans"/>
              </a:rPr>
              <a:t>El promedio de países que en 1960 presentaban menos del 1,6% de su población mayor a 25 años con universidad completa (entre los que estaba Paraguay), alcanzó en 2010 un porcentaje más de 6 veces superior, mientras que en Paraguay se multiplicó por casi 7 veces, lo que resulta inferior al avance que registraron países con dotación inicial similar a la de Paraguay.</a:t>
            </a:r>
          </a:p>
        </p:txBody>
      </p:sp>
      <p:sp>
        <p:nvSpPr>
          <p:cNvPr id="3" name="2 Rectángulo"/>
          <p:cNvSpPr/>
          <p:nvPr/>
        </p:nvSpPr>
        <p:spPr>
          <a:xfrm>
            <a:off x="5076056" y="3003798"/>
            <a:ext cx="4067944" cy="772107"/>
          </a:xfrm>
          <a:prstGeom prst="rect">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lIns="252000" tIns="108000" rIns="468000" bIns="108000">
            <a:spAutoFit/>
          </a:bodyPr>
          <a:lstStyle/>
          <a:p>
            <a:pPr>
              <a:spcAft>
                <a:spcPts val="1200"/>
              </a:spcAft>
            </a:pPr>
            <a:r>
              <a:rPr lang="es-UY" sz="1200" dirty="0">
                <a:solidFill>
                  <a:schemeClr val="dk1"/>
                </a:solidFill>
                <a:ea typeface="Quattrocento Sans"/>
                <a:cs typeface="Quattrocento Sans"/>
                <a:sym typeface="Quattrocento Sans"/>
              </a:rPr>
              <a:t>El ritmo de expansión de la adquisición de educación ha sido levemente superior al observado en los países de la </a:t>
            </a:r>
            <a:r>
              <a:rPr lang="es-UY" sz="1200" dirty="0" smtClean="0">
                <a:solidFill>
                  <a:schemeClr val="dk1"/>
                </a:solidFill>
                <a:ea typeface="Quattrocento Sans"/>
                <a:cs typeface="Quattrocento Sans"/>
                <a:sym typeface="Quattrocento Sans"/>
              </a:rPr>
              <a:t>región. </a:t>
            </a:r>
            <a:endParaRPr lang="es-UY" sz="1200" dirty="0">
              <a:solidFill>
                <a:schemeClr val="dk1"/>
              </a:solidFill>
              <a:ea typeface="Quattrocento Sans"/>
              <a:cs typeface="Quattrocento Sans"/>
              <a:sym typeface="Quattrocento Sans"/>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1975"/>
            <a:ext cx="4427537"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22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339502"/>
            <a:ext cx="5184232" cy="2046714"/>
          </a:xfrm>
          <a:prstGeom prst="rect">
            <a:avLst/>
          </a:prstGeom>
        </p:spPr>
        <p:txBody>
          <a:bodyPr wrap="square">
            <a:spAutoFit/>
          </a:bodyPr>
          <a:lstStyle/>
          <a:p>
            <a:pPr marL="177800" indent="-177800" algn="just">
              <a:spcAft>
                <a:spcPts val="1200"/>
              </a:spcAft>
              <a:buFont typeface="Arial" pitchFamily="34" charset="0"/>
              <a:buChar char="•"/>
            </a:pPr>
            <a:r>
              <a:rPr lang="es-UY" sz="1300" dirty="0">
                <a:solidFill>
                  <a:schemeClr val="tx1"/>
                </a:solidFill>
                <a:latin typeface="+mn-lt"/>
                <a:ea typeface="Quattrocento Sans"/>
                <a:cs typeface="Quattrocento Sans"/>
                <a:sym typeface="Quattrocento Sans"/>
              </a:rPr>
              <a:t>L</a:t>
            </a:r>
            <a:r>
              <a:rPr lang="es-ES" sz="1300" dirty="0" smtClean="0">
                <a:solidFill>
                  <a:schemeClr val="tx1"/>
                </a:solidFill>
                <a:latin typeface="+mn-lt"/>
                <a:ea typeface="Quattrocento Sans"/>
                <a:cs typeface="Quattrocento Sans"/>
              </a:rPr>
              <a:t>a </a:t>
            </a:r>
            <a:r>
              <a:rPr lang="es-ES" sz="1300" dirty="0">
                <a:solidFill>
                  <a:schemeClr val="tx1"/>
                </a:solidFill>
                <a:latin typeface="+mn-lt"/>
                <a:ea typeface="Quattrocento Sans"/>
                <a:cs typeface="Quattrocento Sans"/>
              </a:rPr>
              <a:t>asistencia a la educación primaria, medida a través de la tasa neta de matriculación, alcanzó niveles cercanos a la universalidad a principios del siglo XXI pero ha caído hasta cerca de un 80% en </a:t>
            </a:r>
            <a:r>
              <a:rPr lang="es-ES" sz="1300" dirty="0" smtClean="0">
                <a:solidFill>
                  <a:schemeClr val="tx1"/>
                </a:solidFill>
                <a:latin typeface="+mn-lt"/>
                <a:ea typeface="Quattrocento Sans"/>
                <a:cs typeface="Quattrocento Sans"/>
              </a:rPr>
              <a:t>2015.</a:t>
            </a:r>
          </a:p>
          <a:p>
            <a:pPr marL="177800" indent="-177800" algn="just">
              <a:spcAft>
                <a:spcPts val="1200"/>
              </a:spcAft>
              <a:buFont typeface="Arial" pitchFamily="34" charset="0"/>
              <a:buChar char="•"/>
            </a:pPr>
            <a:r>
              <a:rPr lang="es-ES" sz="1300" dirty="0" smtClean="0">
                <a:solidFill>
                  <a:schemeClr val="tx1"/>
                </a:solidFill>
                <a:latin typeface="+mn-lt"/>
                <a:ea typeface="Quattrocento Sans"/>
                <a:cs typeface="Quattrocento Sans"/>
              </a:rPr>
              <a:t>La </a:t>
            </a:r>
            <a:r>
              <a:rPr lang="es-ES" sz="1300" dirty="0">
                <a:solidFill>
                  <a:schemeClr val="tx1"/>
                </a:solidFill>
                <a:latin typeface="+mn-lt"/>
                <a:ea typeface="Quattrocento Sans"/>
                <a:cs typeface="Quattrocento Sans"/>
              </a:rPr>
              <a:t>tasa bruta de matriculación en primaria muestra un descenso a lo largo del período.</a:t>
            </a:r>
            <a:r>
              <a:rPr lang="es-UY" sz="1300" dirty="0">
                <a:solidFill>
                  <a:schemeClr val="tx1"/>
                </a:solidFill>
                <a:latin typeface="+mn-lt"/>
                <a:ea typeface="Quattrocento Sans"/>
                <a:cs typeface="Quattrocento Sans"/>
                <a:sym typeface="Quattrocento Sans"/>
              </a:rPr>
              <a:t> </a:t>
            </a:r>
            <a:r>
              <a:rPr lang="es-ES" sz="1300" dirty="0" smtClean="0">
                <a:solidFill>
                  <a:schemeClr val="tx1"/>
                </a:solidFill>
                <a:latin typeface="+mn-lt"/>
                <a:ea typeface="Quattrocento Sans"/>
                <a:cs typeface="Quattrocento Sans"/>
              </a:rPr>
              <a:t>La </a:t>
            </a:r>
            <a:r>
              <a:rPr lang="es-ES" sz="1300" dirty="0">
                <a:solidFill>
                  <a:schemeClr val="tx1"/>
                </a:solidFill>
                <a:latin typeface="+mn-lt"/>
                <a:ea typeface="Quattrocento Sans"/>
                <a:cs typeface="Quattrocento Sans"/>
              </a:rPr>
              <a:t>diferencia en la evolución de ambas tasas está dada por la relación de </a:t>
            </a:r>
            <a:r>
              <a:rPr lang="es-ES" sz="1300" dirty="0" smtClean="0">
                <a:solidFill>
                  <a:schemeClr val="tx1"/>
                </a:solidFill>
                <a:latin typeface="+mn-lt"/>
                <a:ea typeface="Quattrocento Sans"/>
                <a:cs typeface="Quattrocento Sans"/>
              </a:rPr>
              <a:t>extra edad</a:t>
            </a:r>
            <a:r>
              <a:rPr lang="es-ES" sz="1300" dirty="0">
                <a:solidFill>
                  <a:schemeClr val="tx1"/>
                </a:solidFill>
                <a:latin typeface="+mn-lt"/>
                <a:ea typeface="Quattrocento Sans"/>
                <a:cs typeface="Quattrocento Sans"/>
              </a:rPr>
              <a:t>: en primaria, la relación de niños que tienen una edad mayor a la edad teórica de asistir al ciclo se ha reducido en las últimas dos décadas</a:t>
            </a:r>
            <a:r>
              <a:rPr lang="es-ES" sz="1300" dirty="0" smtClean="0">
                <a:solidFill>
                  <a:schemeClr val="tx1"/>
                </a:solidFill>
                <a:latin typeface="+mn-lt"/>
                <a:ea typeface="Quattrocento Sans"/>
                <a:cs typeface="Quattrocento Sans"/>
              </a:rPr>
              <a:t>.</a:t>
            </a:r>
            <a:endParaRPr lang="es-UY" sz="1300" dirty="0">
              <a:solidFill>
                <a:schemeClr val="tx1"/>
              </a:solidFill>
              <a:latin typeface="+mn-lt"/>
              <a:ea typeface="Quattrocento Sans"/>
              <a:cs typeface="Quattrocento Sans"/>
              <a:sym typeface="Quattrocento Sans"/>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849" y="2531839"/>
            <a:ext cx="7078663"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098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39752" y="357172"/>
            <a:ext cx="4608512" cy="1246495"/>
          </a:xfrm>
          <a:prstGeom prst="rect">
            <a:avLst/>
          </a:prstGeom>
        </p:spPr>
        <p:txBody>
          <a:bodyPr wrap="square">
            <a:spAutoFit/>
          </a:bodyPr>
          <a:lstStyle/>
          <a:p>
            <a:pPr marL="177800" indent="-177800" algn="just">
              <a:spcAft>
                <a:spcPts val="1200"/>
              </a:spcAft>
              <a:buFont typeface="Arial" pitchFamily="34" charset="0"/>
              <a:buChar char="•"/>
            </a:pPr>
            <a:r>
              <a:rPr lang="es-UY" sz="1300" dirty="0" smtClean="0">
                <a:solidFill>
                  <a:schemeClr val="tx1"/>
                </a:solidFill>
                <a:latin typeface="+mn-lt"/>
                <a:ea typeface="Quattrocento Sans"/>
                <a:cs typeface="Quattrocento Sans"/>
                <a:sym typeface="Quattrocento Sans"/>
              </a:rPr>
              <a:t>Se observan heterogeneidades según nivel educativo y el quintil de ingresos de los hogares de procedencia de los niños y jóvenes.</a:t>
            </a:r>
          </a:p>
          <a:p>
            <a:pPr marL="177800" indent="-177800" algn="just">
              <a:spcAft>
                <a:spcPts val="1200"/>
              </a:spcAft>
              <a:buFont typeface="Arial" pitchFamily="34" charset="0"/>
              <a:buChar char="•"/>
            </a:pPr>
            <a:r>
              <a:rPr lang="es-UY" sz="1300" dirty="0" smtClean="0">
                <a:solidFill>
                  <a:schemeClr val="tx1"/>
                </a:solidFill>
                <a:latin typeface="+mn-lt"/>
                <a:ea typeface="Quattrocento Sans"/>
                <a:cs typeface="Quattrocento Sans"/>
                <a:sym typeface="Quattrocento Sans"/>
              </a:rPr>
              <a:t>Los déficits y las inequidades respecto a la culminación de los ciclos educativos aumentan con las etapas</a:t>
            </a:r>
          </a:p>
        </p:txBody>
      </p:sp>
      <p:sp>
        <p:nvSpPr>
          <p:cNvPr id="3" name="2 Rectángulo"/>
          <p:cNvSpPr/>
          <p:nvPr/>
        </p:nvSpPr>
        <p:spPr>
          <a:xfrm>
            <a:off x="4871605" y="1815083"/>
            <a:ext cx="2076659" cy="2092881"/>
          </a:xfrm>
          <a:prstGeom prst="rect">
            <a:avLst/>
          </a:prstGeom>
        </p:spPr>
        <p:txBody>
          <a:bodyPr wrap="square">
            <a:spAutoFit/>
          </a:bodyPr>
          <a:lstStyle/>
          <a:p>
            <a:pPr marL="177800" indent="-177800">
              <a:spcAft>
                <a:spcPts val="1200"/>
              </a:spcAft>
              <a:buFont typeface="Arial" pitchFamily="34" charset="0"/>
              <a:buChar char="•"/>
            </a:pPr>
            <a:r>
              <a:rPr lang="es-UY" sz="1300" dirty="0" smtClean="0">
                <a:solidFill>
                  <a:schemeClr val="tx1"/>
                </a:solidFill>
                <a:latin typeface="+mn-lt"/>
                <a:ea typeface="Quattrocento Sans"/>
                <a:cs typeface="Quattrocento Sans"/>
                <a:sym typeface="Quattrocento Sans"/>
              </a:rPr>
              <a:t>En la educación de tercer ciclo, la proporción de individuos de el primer quintil que alcanza a culminarla es de aproximadamente 30% mientras que la del quintil más rico se acerca a 90%.</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851670"/>
            <a:ext cx="4251325"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889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0280" y="1419622"/>
            <a:ext cx="2412000" cy="2893100"/>
          </a:xfrm>
          <a:prstGeom prst="rect">
            <a:avLst/>
          </a:prstGeom>
        </p:spPr>
        <p:txBody>
          <a:bodyPr wrap="square">
            <a:spAutoFit/>
          </a:bodyPr>
          <a:lstStyle/>
          <a:p>
            <a:pPr marL="177800" indent="-177800" algn="just">
              <a:buFont typeface="Arial" pitchFamily="34" charset="0"/>
              <a:buChar char="•"/>
            </a:pPr>
            <a:r>
              <a:rPr lang="es-UY" sz="1300" dirty="0" smtClean="0">
                <a:solidFill>
                  <a:schemeClr val="tx1"/>
                </a:solidFill>
                <a:latin typeface="+mn-lt"/>
                <a:ea typeface="Quattrocento Sans"/>
                <a:cs typeface="Quattrocento Sans"/>
                <a:sym typeface="Quattrocento Sans"/>
              </a:rPr>
              <a:t>Las pruebas PISA se proponen medir la capacidad para emplear los conocimientos adquiridos a lo largo de la escolarización en asuntos y problemas del mundo real</a:t>
            </a:r>
          </a:p>
          <a:p>
            <a:pPr marL="177800" indent="-177800" algn="just">
              <a:buFont typeface="Arial" pitchFamily="34" charset="0"/>
              <a:buChar char="•"/>
            </a:pPr>
            <a:endParaRPr lang="es-UY" sz="1300" dirty="0" smtClean="0">
              <a:solidFill>
                <a:schemeClr val="tx1"/>
              </a:solidFill>
              <a:latin typeface="+mn-lt"/>
              <a:ea typeface="Quattrocento Sans"/>
              <a:cs typeface="Quattrocento Sans"/>
              <a:sym typeface="Quattrocento Sans"/>
            </a:endParaRPr>
          </a:p>
          <a:p>
            <a:pPr marL="177800" indent="-177800" algn="just">
              <a:buFont typeface="Arial" pitchFamily="34" charset="0"/>
              <a:buChar char="•"/>
            </a:pPr>
            <a:r>
              <a:rPr lang="es-UY" sz="1300" dirty="0" smtClean="0">
                <a:solidFill>
                  <a:schemeClr val="tx1"/>
                </a:solidFill>
                <a:latin typeface="+mn-lt"/>
                <a:ea typeface="Quattrocento Sans"/>
                <a:cs typeface="Quattrocento Sans"/>
                <a:sym typeface="Quattrocento Sans"/>
              </a:rPr>
              <a:t>Paraguay se encuentra en cerca de 150 puntos (en promedio) por debajo de los ´países de la OCDE, lo que equivale a tres años de escolarización formal.</a:t>
            </a:r>
          </a:p>
        </p:txBody>
      </p:sp>
      <p:sp>
        <p:nvSpPr>
          <p:cNvPr id="3" name="2 Rectángulo"/>
          <p:cNvSpPr/>
          <p:nvPr/>
        </p:nvSpPr>
        <p:spPr>
          <a:xfrm>
            <a:off x="1691680" y="571486"/>
            <a:ext cx="5400599" cy="984885"/>
          </a:xfrm>
          <a:prstGeom prst="rect">
            <a:avLst/>
          </a:prstGeom>
        </p:spPr>
        <p:txBody>
          <a:bodyPr wrap="square">
            <a:spAutoFit/>
          </a:bodyPr>
          <a:lstStyle/>
          <a:p>
            <a:pPr algn="just"/>
            <a:r>
              <a:rPr lang="es-UY" sz="1600" b="1" i="1" dirty="0" smtClean="0">
                <a:solidFill>
                  <a:schemeClr val="tx1"/>
                </a:solidFill>
                <a:latin typeface="+mn-lt"/>
                <a:ea typeface="Quattrocento Sans"/>
                <a:cs typeface="Quattrocento Sans"/>
                <a:sym typeface="Quattrocento Sans"/>
              </a:rPr>
              <a:t>Forma de medir la calidad de la educación: </a:t>
            </a:r>
          </a:p>
          <a:p>
            <a:pPr algn="just"/>
            <a:endParaRPr lang="es-UY" b="1" dirty="0" smtClean="0">
              <a:solidFill>
                <a:schemeClr val="tx1"/>
              </a:solidFill>
              <a:latin typeface="+mn-lt"/>
              <a:ea typeface="Quattrocento Sans"/>
              <a:cs typeface="Quattrocento Sans"/>
              <a:sym typeface="Quattrocento Sans"/>
            </a:endParaRPr>
          </a:p>
          <a:p>
            <a:pPr algn="just"/>
            <a:r>
              <a:rPr lang="es-UY" sz="1300" dirty="0" smtClean="0">
                <a:solidFill>
                  <a:schemeClr val="tx1"/>
                </a:solidFill>
                <a:latin typeface="+mn-lt"/>
                <a:ea typeface="Quattrocento Sans"/>
                <a:cs typeface="Quattrocento Sans"/>
                <a:sym typeface="Quattrocento Sans"/>
              </a:rPr>
              <a:t>A través de los resultados en pruebas de desempeño (como las pruebas Pisa).</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1779662"/>
            <a:ext cx="4313237"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042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15624" y="555526"/>
            <a:ext cx="4632640" cy="338554"/>
          </a:xfrm>
          <a:prstGeom prst="rect">
            <a:avLst/>
          </a:prstGeom>
        </p:spPr>
        <p:txBody>
          <a:bodyPr wrap="square">
            <a:spAutoFit/>
          </a:bodyPr>
          <a:lstStyle/>
          <a:p>
            <a:r>
              <a:rPr lang="es-UY" sz="1600" b="1" i="1" dirty="0" smtClean="0">
                <a:solidFill>
                  <a:schemeClr val="tx1"/>
                </a:solidFill>
                <a:latin typeface="+mn-lt"/>
                <a:ea typeface="Quattrocento Sans"/>
                <a:cs typeface="Quattrocento Sans"/>
                <a:sym typeface="Quattrocento Sans"/>
              </a:rPr>
              <a:t>Importancia del gasto público en educación</a:t>
            </a:r>
          </a:p>
        </p:txBody>
      </p:sp>
      <p:sp>
        <p:nvSpPr>
          <p:cNvPr id="4" name="3 Rectángulo"/>
          <p:cNvSpPr/>
          <p:nvPr/>
        </p:nvSpPr>
        <p:spPr>
          <a:xfrm>
            <a:off x="2310510" y="1131590"/>
            <a:ext cx="5357834" cy="492443"/>
          </a:xfrm>
          <a:prstGeom prst="rect">
            <a:avLst/>
          </a:prstGeom>
        </p:spPr>
        <p:txBody>
          <a:bodyPr wrap="square">
            <a:spAutoFit/>
          </a:bodyPr>
          <a:lstStyle/>
          <a:p>
            <a:r>
              <a:rPr lang="es-UY" sz="1300" dirty="0" smtClean="0">
                <a:solidFill>
                  <a:schemeClr val="tx1"/>
                </a:solidFill>
                <a:latin typeface="+mn-lt"/>
                <a:ea typeface="Quattrocento Sans"/>
                <a:cs typeface="Quattrocento Sans"/>
                <a:sym typeface="Quattrocento Sans"/>
              </a:rPr>
              <a:t>Indicador frecuentemente utilizado: </a:t>
            </a:r>
          </a:p>
          <a:p>
            <a:r>
              <a:rPr lang="es-UY" sz="1300" b="1" dirty="0" smtClean="0">
                <a:solidFill>
                  <a:srgbClr val="2B3875"/>
                </a:solidFill>
                <a:latin typeface="+mn-lt"/>
                <a:ea typeface="Quattrocento Sans"/>
                <a:cs typeface="Quattrocento Sans"/>
                <a:sym typeface="Quattrocento Sans"/>
              </a:rPr>
              <a:t>Ratio entre el gasto total en educación y el PIB.</a:t>
            </a:r>
            <a:r>
              <a:rPr lang="es-UY" sz="1300" dirty="0" smtClean="0">
                <a:solidFill>
                  <a:schemeClr val="tx1"/>
                </a:solidFill>
                <a:latin typeface="+mn-lt"/>
                <a:ea typeface="Quattrocento Sans"/>
                <a:cs typeface="Quattrocento Sans"/>
                <a:sym typeface="Quattrocento Sans"/>
              </a:rPr>
              <a:t> </a:t>
            </a:r>
            <a:endParaRPr lang="es-UY" sz="1300" b="1" dirty="0" smtClean="0">
              <a:solidFill>
                <a:srgbClr val="2B3875"/>
              </a:solidFill>
              <a:latin typeface="+mn-lt"/>
              <a:ea typeface="Quattrocento Sans"/>
              <a:cs typeface="Quattrocento Sans"/>
              <a:sym typeface="Quattrocento Sans"/>
            </a:endParaRPr>
          </a:p>
        </p:txBody>
      </p:sp>
      <p:sp>
        <p:nvSpPr>
          <p:cNvPr id="5" name="4 Rectángulo"/>
          <p:cNvSpPr/>
          <p:nvPr/>
        </p:nvSpPr>
        <p:spPr>
          <a:xfrm>
            <a:off x="6156176" y="1923678"/>
            <a:ext cx="2592288" cy="2893100"/>
          </a:xfrm>
          <a:prstGeom prst="rect">
            <a:avLst/>
          </a:prstGeom>
          <a:solidFill>
            <a:schemeClr val="bg1"/>
          </a:solidFill>
        </p:spPr>
        <p:txBody>
          <a:bodyPr wrap="square">
            <a:spAutoFit/>
          </a:bodyPr>
          <a:lstStyle/>
          <a:p>
            <a:pPr marL="177800" indent="-177800" algn="just">
              <a:buFont typeface="Arial" pitchFamily="34" charset="0"/>
              <a:buChar char="•"/>
            </a:pPr>
            <a:r>
              <a:rPr lang="es-ES" sz="1300" dirty="0">
                <a:solidFill>
                  <a:schemeClr val="tx1"/>
                </a:solidFill>
                <a:latin typeface="+mn-lt"/>
                <a:ea typeface="Quattrocento Sans"/>
                <a:cs typeface="Quattrocento Sans"/>
              </a:rPr>
              <a:t>E</a:t>
            </a:r>
            <a:r>
              <a:rPr lang="es-ES" sz="1300" dirty="0" smtClean="0">
                <a:solidFill>
                  <a:schemeClr val="tx1"/>
                </a:solidFill>
                <a:latin typeface="+mn-lt"/>
                <a:ea typeface="Quattrocento Sans"/>
                <a:cs typeface="Quattrocento Sans"/>
              </a:rPr>
              <a:t>l </a:t>
            </a:r>
            <a:r>
              <a:rPr lang="es-ES" sz="1300" dirty="0">
                <a:solidFill>
                  <a:schemeClr val="tx1"/>
                </a:solidFill>
                <a:latin typeface="+mn-lt"/>
                <a:ea typeface="Quattrocento Sans"/>
                <a:cs typeface="Quattrocento Sans"/>
              </a:rPr>
              <a:t>gasto del gobierno central en educación se ha mantenido levemente por encima del 3% del PIB en los últimos años, pero que se ha incrementado respecto a los valores de comienzo de siglo. </a:t>
            </a:r>
            <a:endParaRPr lang="es-UY" sz="1300" dirty="0">
              <a:solidFill>
                <a:schemeClr val="tx1"/>
              </a:solidFill>
              <a:latin typeface="+mn-lt"/>
              <a:ea typeface="Quattrocento Sans"/>
              <a:cs typeface="Quattrocento Sans"/>
              <a:sym typeface="Quattrocento Sans"/>
            </a:endParaRPr>
          </a:p>
          <a:p>
            <a:pPr marL="177800" indent="-177800" algn="just">
              <a:buFont typeface="Arial" pitchFamily="34" charset="0"/>
              <a:buChar char="•"/>
            </a:pPr>
            <a:endParaRPr lang="es-UY" sz="1300" dirty="0" smtClean="0">
              <a:solidFill>
                <a:schemeClr val="tx1"/>
              </a:solidFill>
              <a:latin typeface="+mn-lt"/>
              <a:ea typeface="Quattrocento Sans"/>
              <a:cs typeface="Quattrocento Sans"/>
              <a:sym typeface="Quattrocento Sans"/>
            </a:endParaRPr>
          </a:p>
          <a:p>
            <a:pPr marL="177800" indent="-177800" algn="just">
              <a:buFont typeface="Arial" pitchFamily="34" charset="0"/>
              <a:buChar char="•"/>
            </a:pPr>
            <a:r>
              <a:rPr lang="es-UY" sz="1300" dirty="0" smtClean="0">
                <a:solidFill>
                  <a:schemeClr val="tx1"/>
                </a:solidFill>
                <a:latin typeface="+mn-lt"/>
                <a:ea typeface="Quattrocento Sans"/>
                <a:cs typeface="Quattrocento Sans"/>
                <a:sym typeface="Quattrocento Sans"/>
              </a:rPr>
              <a:t> L</a:t>
            </a:r>
            <a:r>
              <a:rPr lang="es-ES" sz="1300" dirty="0" smtClean="0">
                <a:solidFill>
                  <a:schemeClr val="tx1"/>
                </a:solidFill>
                <a:latin typeface="+mn-lt"/>
                <a:ea typeface="Quattrocento Sans"/>
                <a:cs typeface="Quattrocento Sans"/>
              </a:rPr>
              <a:t>a </a:t>
            </a:r>
            <a:r>
              <a:rPr lang="es-ES" sz="1300" dirty="0">
                <a:solidFill>
                  <a:schemeClr val="tx1"/>
                </a:solidFill>
                <a:latin typeface="+mn-lt"/>
                <a:ea typeface="Quattrocento Sans"/>
                <a:cs typeface="Quattrocento Sans"/>
              </a:rPr>
              <a:t>proporción destinada a cada nivel educativo no parece evidenciar cambios relevantes para los tres años en los que se cuenta con información desagregada</a:t>
            </a:r>
            <a:endParaRPr lang="es-UY" sz="1300" dirty="0">
              <a:solidFill>
                <a:schemeClr val="tx1"/>
              </a:solidFill>
              <a:latin typeface="+mn-lt"/>
              <a:ea typeface="Quattrocento Sans"/>
              <a:cs typeface="Quattrocento Sans"/>
              <a:sym typeface="Quattrocento Sans"/>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42678"/>
            <a:ext cx="35972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693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92376" y="2194292"/>
            <a:ext cx="5760000" cy="253916"/>
          </a:xfrm>
          <a:prstGeom prst="rect">
            <a:avLst/>
          </a:prstGeom>
        </p:spPr>
        <p:txBody>
          <a:bodyPr wrap="square">
            <a:spAutoFit/>
          </a:bodyPr>
          <a:lstStyle/>
          <a:p>
            <a:pPr algn="ctr">
              <a:spcAft>
                <a:spcPts val="1200"/>
              </a:spcAft>
            </a:pPr>
            <a:r>
              <a:rPr lang="es-UY" sz="1050" b="1" dirty="0" smtClean="0">
                <a:solidFill>
                  <a:srgbClr val="2B3875"/>
                </a:solidFill>
                <a:latin typeface="+mn-lt"/>
              </a:rPr>
              <a:t>Gasto Público en educación pre terciaria en América Latina y la OCDE (% del PIB)</a:t>
            </a:r>
          </a:p>
        </p:txBody>
      </p:sp>
      <p:sp>
        <p:nvSpPr>
          <p:cNvPr id="4" name="3 Rectángulo"/>
          <p:cNvSpPr/>
          <p:nvPr/>
        </p:nvSpPr>
        <p:spPr>
          <a:xfrm>
            <a:off x="2339752" y="571486"/>
            <a:ext cx="5832648" cy="1246495"/>
          </a:xfrm>
          <a:prstGeom prst="rect">
            <a:avLst/>
          </a:prstGeom>
        </p:spPr>
        <p:txBody>
          <a:bodyPr wrap="square">
            <a:spAutoFit/>
          </a:bodyPr>
          <a:lstStyle/>
          <a:p>
            <a:pPr marL="177800" indent="-177800" algn="just">
              <a:spcAft>
                <a:spcPts val="1200"/>
              </a:spcAft>
              <a:buFont typeface="Arial" pitchFamily="34" charset="0"/>
              <a:buChar char="•"/>
            </a:pPr>
            <a:r>
              <a:rPr lang="es-UY" sz="1300" dirty="0" smtClean="0">
                <a:solidFill>
                  <a:schemeClr val="tx1"/>
                </a:solidFill>
                <a:latin typeface="+mn-lt"/>
                <a:ea typeface="Quattrocento Sans"/>
                <a:cs typeface="Quattrocento Sans"/>
                <a:sym typeface="Quattrocento Sans"/>
              </a:rPr>
              <a:t>Paraguay es el país de la región que presenta el menor gasto en educación pre terciaria, con solo un 2,6% del PIB, 0,7% puntos porcentuales por debajo del promedio.</a:t>
            </a:r>
          </a:p>
          <a:p>
            <a:pPr marL="177800" indent="-177800" algn="just">
              <a:spcAft>
                <a:spcPts val="1200"/>
              </a:spcAft>
              <a:buFont typeface="Arial" pitchFamily="34" charset="0"/>
              <a:buChar char="•"/>
            </a:pPr>
            <a:r>
              <a:rPr lang="es-UY" sz="1300" dirty="0" smtClean="0">
                <a:solidFill>
                  <a:schemeClr val="tx1"/>
                </a:solidFill>
                <a:latin typeface="+mn-lt"/>
                <a:ea typeface="Quattrocento Sans"/>
                <a:cs typeface="Quattrocento Sans"/>
                <a:sym typeface="Quattrocento Sans"/>
              </a:rPr>
              <a:t>Países de la OCDE destinaban 3,8% del PIB a la educación básica pública, mientras que en promedio en América Latina es 3,3%</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461865"/>
            <a:ext cx="5761037"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996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5">
            <a:extLst>
              <a:ext uri="{FF2B5EF4-FFF2-40B4-BE49-F238E27FC236}">
                <a16:creationId xmlns="" xmlns:a16="http://schemas.microsoft.com/office/drawing/2014/main" id="{58D09994-B4C1-499E-BE83-0ADD6DEC49E2}"/>
              </a:ext>
            </a:extLst>
          </p:cNvPr>
          <p:cNvSpPr/>
          <p:nvPr/>
        </p:nvSpPr>
        <p:spPr>
          <a:xfrm>
            <a:off x="1979712" y="1994547"/>
            <a:ext cx="6603076" cy="2521419"/>
          </a:xfrm>
          <a:prstGeom prst="rect">
            <a:avLst/>
          </a:prstGeom>
          <a:solidFill>
            <a:schemeClr val="bg1"/>
          </a:solidFill>
          <a:ln>
            <a:noFill/>
          </a:ln>
        </p:spPr>
        <p:txBody>
          <a:bodyPr spcFirstLastPara="1" wrap="square" lIns="91425" tIns="91425" rIns="91425" bIns="91425" anchor="t" anchorCtr="0">
            <a:noAutofit/>
          </a:bodyPr>
          <a:lstStyle/>
          <a:p>
            <a:pPr marL="177800" indent="-177800" algn="just">
              <a:spcAft>
                <a:spcPts val="1200"/>
              </a:spcAft>
              <a:buClr>
                <a:schemeClr val="dk2"/>
              </a:buClr>
              <a:buSzPts val="1800"/>
              <a:buFont typeface="Arial" pitchFamily="34" charset="0"/>
              <a:buChar char="•"/>
            </a:pPr>
            <a:r>
              <a:rPr lang="es-UY" b="1" i="1" dirty="0">
                <a:solidFill>
                  <a:schemeClr val="dk1"/>
                </a:solidFill>
                <a:latin typeface="+mn-lt"/>
                <a:sym typeface="Quattrocento Sans"/>
              </a:rPr>
              <a:t>Tasa de completitud: </a:t>
            </a:r>
          </a:p>
          <a:p>
            <a:pPr algn="just">
              <a:spcAft>
                <a:spcPts val="1200"/>
              </a:spcAft>
              <a:buClr>
                <a:schemeClr val="dk2"/>
              </a:buClr>
              <a:buSzPts val="1800"/>
            </a:pPr>
            <a:r>
              <a:rPr lang="es-UY" dirty="0">
                <a:solidFill>
                  <a:schemeClr val="dk1"/>
                </a:solidFill>
                <a:latin typeface="+mn-lt"/>
                <a:sym typeface="Quattrocento Sans"/>
              </a:rPr>
              <a:t>Número de personas de un tramo etario que han completado un determinado nivel educativo, como porcentaje del total de la población de ese tramo etario. Varía entre 0 y 100%. </a:t>
            </a:r>
          </a:p>
          <a:p>
            <a:pPr marL="177800" indent="-177800" algn="just">
              <a:spcAft>
                <a:spcPts val="1200"/>
              </a:spcAft>
              <a:buClr>
                <a:schemeClr val="dk2"/>
              </a:buClr>
              <a:buSzPts val="1800"/>
              <a:buFont typeface="Arial" pitchFamily="34" charset="0"/>
              <a:buChar char="•"/>
            </a:pPr>
            <a:r>
              <a:rPr lang="es-UY" b="1" i="1" dirty="0" smtClean="0">
                <a:solidFill>
                  <a:schemeClr val="dk1"/>
                </a:solidFill>
                <a:latin typeface="+mn-lt"/>
                <a:sym typeface="Quattrocento Sans"/>
              </a:rPr>
              <a:t>Índice </a:t>
            </a:r>
            <a:r>
              <a:rPr lang="es-UY" b="1" i="1" dirty="0">
                <a:solidFill>
                  <a:schemeClr val="dk1"/>
                </a:solidFill>
                <a:latin typeface="+mn-lt"/>
                <a:sym typeface="Quattrocento Sans"/>
              </a:rPr>
              <a:t>de dependencia escolar: </a:t>
            </a:r>
          </a:p>
          <a:p>
            <a:pPr algn="just">
              <a:spcAft>
                <a:spcPts val="1200"/>
              </a:spcAft>
              <a:buClr>
                <a:schemeClr val="dk2"/>
              </a:buClr>
              <a:buSzPts val="1800"/>
            </a:pPr>
            <a:r>
              <a:rPr lang="es-UY" dirty="0">
                <a:solidFill>
                  <a:schemeClr val="dk1"/>
                </a:solidFill>
                <a:latin typeface="+mn-lt"/>
                <a:sym typeface="Quattrocento Sans"/>
              </a:rPr>
              <a:t>Número de personas en edad de asistir al sistema educativo expresado como porcentaje de la población potencialmente activa. Por ejemplo, para considerar al sistema educativo básico (educación inicial, primaria y media) se toma a la población entre 3 y 17 años. </a:t>
            </a:r>
          </a:p>
        </p:txBody>
      </p:sp>
      <p:sp>
        <p:nvSpPr>
          <p:cNvPr id="3" name="Google Shape;61;p14">
            <a:extLst>
              <a:ext uri="{FF2B5EF4-FFF2-40B4-BE49-F238E27FC236}">
                <a16:creationId xmlns="" xmlns:a16="http://schemas.microsoft.com/office/drawing/2014/main" id="{864CEE22-956C-4934-8116-75FFD3D3FAFF}"/>
              </a:ext>
            </a:extLst>
          </p:cNvPr>
          <p:cNvSpPr txBox="1">
            <a:spLocks/>
          </p:cNvSpPr>
          <p:nvPr/>
        </p:nvSpPr>
        <p:spPr>
          <a:xfrm>
            <a:off x="1979712" y="411510"/>
            <a:ext cx="4968000" cy="1491630"/>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lgn="just">
              <a:spcAft>
                <a:spcPts val="1200"/>
              </a:spcAft>
              <a:buSzPct val="130000"/>
              <a:buFont typeface="Arial" pitchFamily="34" charset="0"/>
              <a:buChar char="•"/>
            </a:pPr>
            <a:r>
              <a:rPr lang="es-UY" b="1" dirty="0" smtClean="0">
                <a:solidFill>
                  <a:schemeClr val="dk1"/>
                </a:solidFill>
                <a:latin typeface="+mn-lt"/>
                <a:ea typeface="Quattrocento Sans"/>
                <a:cs typeface="Quattrocento Sans"/>
                <a:sym typeface="Quattrocento Sans"/>
              </a:rPr>
              <a:t> </a:t>
            </a:r>
            <a:r>
              <a:rPr lang="es-UY" b="1" i="1" dirty="0" smtClean="0">
                <a:solidFill>
                  <a:schemeClr val="dk1"/>
                </a:solidFill>
                <a:latin typeface="+mn-lt"/>
                <a:ea typeface="Quattrocento Sans"/>
                <a:cs typeface="Quattrocento Sans"/>
                <a:sym typeface="Quattrocento Sans"/>
              </a:rPr>
              <a:t>Relación de extra edad: </a:t>
            </a:r>
          </a:p>
          <a:p>
            <a:pPr algn="just">
              <a:spcAft>
                <a:spcPts val="1200"/>
              </a:spcAft>
            </a:pPr>
            <a:r>
              <a:rPr lang="es-UY" dirty="0" smtClean="0">
                <a:solidFill>
                  <a:schemeClr val="dk1"/>
                </a:solidFill>
                <a:latin typeface="+mn-lt"/>
                <a:ea typeface="Quattrocento Sans"/>
                <a:cs typeface="Quattrocento Sans"/>
                <a:sym typeface="Quattrocento Sans"/>
              </a:rPr>
              <a:t>Número de alumnos matriculados en un determinado nivel expresado en relación al número de alumnos matriculados en la edad teórica de asistir a ese nivel. Es mayor o igual a 1 (1 corresponde a que ningún estudiante presenta extra edad).</a:t>
            </a:r>
            <a:endParaRPr lang="es-UY" dirty="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92390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93834" y="577012"/>
            <a:ext cx="5786478" cy="338554"/>
          </a:xfrm>
          <a:prstGeom prst="rect">
            <a:avLst/>
          </a:prstGeom>
        </p:spPr>
        <p:txBody>
          <a:bodyPr wrap="square">
            <a:spAutoFit/>
          </a:bodyPr>
          <a:lstStyle/>
          <a:p>
            <a:r>
              <a:rPr lang="es-UY" sz="1600" b="1" i="1" dirty="0" smtClean="0">
                <a:solidFill>
                  <a:schemeClr val="tx1"/>
                </a:solidFill>
                <a:latin typeface="+mn-lt"/>
                <a:ea typeface="Quattrocento Sans"/>
                <a:cs typeface="Quattrocento Sans"/>
                <a:sym typeface="Quattrocento Sans"/>
              </a:rPr>
              <a:t>Influencia de factores demográficos y económicos</a:t>
            </a:r>
          </a:p>
        </p:txBody>
      </p:sp>
      <p:sp>
        <p:nvSpPr>
          <p:cNvPr id="3" name="2 Rectángulo"/>
          <p:cNvSpPr/>
          <p:nvPr/>
        </p:nvSpPr>
        <p:spPr>
          <a:xfrm>
            <a:off x="1571604" y="1113006"/>
            <a:ext cx="5376660" cy="738664"/>
          </a:xfrm>
          <a:prstGeom prst="rect">
            <a:avLst/>
          </a:prstGeom>
        </p:spPr>
        <p:txBody>
          <a:bodyPr wrap="square">
            <a:spAutoFit/>
          </a:bodyPr>
          <a:lstStyle/>
          <a:p>
            <a:pPr marL="177800" indent="-177800" algn="just">
              <a:buFont typeface="Arial" pitchFamily="34" charset="0"/>
              <a:buChar char="•"/>
            </a:pPr>
            <a:r>
              <a:rPr lang="es-UY" dirty="0" smtClean="0">
                <a:solidFill>
                  <a:schemeClr val="tx1"/>
                </a:solidFill>
                <a:latin typeface="+mn-lt"/>
                <a:ea typeface="Quattrocento Sans"/>
                <a:cs typeface="Quattrocento Sans"/>
                <a:sym typeface="Quattrocento Sans"/>
              </a:rPr>
              <a:t>Al analizar inversión en educación, no solo debe tomarse en cuenta la capacidad económica del país, sino también la cantidad relativa de población a atender en el sistema.</a:t>
            </a:r>
          </a:p>
        </p:txBody>
      </p:sp>
      <p:sp>
        <p:nvSpPr>
          <p:cNvPr id="4" name="3 Rectángulo"/>
          <p:cNvSpPr/>
          <p:nvPr/>
        </p:nvSpPr>
        <p:spPr>
          <a:xfrm>
            <a:off x="642910" y="2000246"/>
            <a:ext cx="6239581" cy="1815882"/>
          </a:xfrm>
          <a:prstGeom prst="rect">
            <a:avLst/>
          </a:prstGeom>
        </p:spPr>
        <p:txBody>
          <a:bodyPr wrap="square">
            <a:spAutoFit/>
          </a:bodyPr>
          <a:lstStyle/>
          <a:p>
            <a:pPr marL="177800" indent="-177800" algn="just">
              <a:buFont typeface="Arial" pitchFamily="34" charset="0"/>
              <a:buChar char="•"/>
            </a:pPr>
            <a:r>
              <a:rPr lang="es-UY" dirty="0" smtClean="0">
                <a:solidFill>
                  <a:schemeClr val="tx1"/>
                </a:solidFill>
                <a:latin typeface="+mn-lt"/>
                <a:ea typeface="Quattrocento Sans"/>
                <a:cs typeface="Quattrocento Sans"/>
                <a:sym typeface="Quattrocento Sans"/>
              </a:rPr>
              <a:t>Tanto el gasto en educación pre terciaria de Paraguay como porcentaje del PIB, como el gasto por alumno también en porcentaje del PIB, se ubican por debajo del promedio regional. </a:t>
            </a:r>
          </a:p>
          <a:p>
            <a:pPr marL="177800" indent="-177800" algn="just">
              <a:buFont typeface="Arial" pitchFamily="34" charset="0"/>
              <a:buChar char="•"/>
            </a:pPr>
            <a:endParaRPr lang="es-UY" dirty="0" smtClean="0">
              <a:solidFill>
                <a:schemeClr val="tx1"/>
              </a:solidFill>
              <a:latin typeface="+mn-lt"/>
              <a:ea typeface="Quattrocento Sans"/>
              <a:cs typeface="Quattrocento Sans"/>
              <a:sym typeface="Quattrocento Sans"/>
            </a:endParaRPr>
          </a:p>
          <a:p>
            <a:pPr marL="177800" indent="-177800" algn="just">
              <a:buFont typeface="Arial" pitchFamily="34" charset="0"/>
              <a:buChar char="•"/>
            </a:pPr>
            <a:r>
              <a:rPr lang="es-UY" dirty="0" smtClean="0">
                <a:solidFill>
                  <a:schemeClr val="tx1"/>
                </a:solidFill>
                <a:latin typeface="+mn-lt"/>
                <a:ea typeface="Quattrocento Sans"/>
                <a:cs typeface="Quattrocento Sans"/>
                <a:sym typeface="Quattrocento Sans"/>
              </a:rPr>
              <a:t>La tasa de matriculación bruta es la más baja en comparación regional.</a:t>
            </a:r>
          </a:p>
          <a:p>
            <a:pPr marL="177800" indent="-177800" algn="just">
              <a:buFont typeface="Arial" pitchFamily="34" charset="0"/>
              <a:buChar char="•"/>
            </a:pPr>
            <a:endParaRPr lang="es-UY" dirty="0" smtClean="0">
              <a:solidFill>
                <a:schemeClr val="tx1"/>
              </a:solidFill>
              <a:latin typeface="+mn-lt"/>
              <a:ea typeface="Quattrocento Sans"/>
              <a:cs typeface="Quattrocento Sans"/>
              <a:sym typeface="Quattrocento Sans"/>
            </a:endParaRPr>
          </a:p>
          <a:p>
            <a:pPr marL="177800" indent="-177800" algn="just">
              <a:buFont typeface="Arial" pitchFamily="34" charset="0"/>
              <a:buChar char="•"/>
            </a:pPr>
            <a:r>
              <a:rPr lang="es-UY" dirty="0" smtClean="0">
                <a:solidFill>
                  <a:schemeClr val="tx1"/>
                </a:solidFill>
                <a:latin typeface="+mn-lt"/>
                <a:ea typeface="Quattrocento Sans"/>
                <a:cs typeface="Quattrocento Sans"/>
                <a:sym typeface="Quattrocento Sans"/>
              </a:rPr>
              <a:t>El índice de dependencia es de Paraguay es uno de los más altos de la región, solo superado por Bolivia y Guatemala.</a:t>
            </a:r>
          </a:p>
        </p:txBody>
      </p:sp>
      <p:pic>
        <p:nvPicPr>
          <p:cNvPr id="5" name="4 Imagen" descr="cartoon-character-kids-and-adults-with-books-vector-21364019.jpg"/>
          <p:cNvPicPr>
            <a:picLocks noChangeAspect="1"/>
          </p:cNvPicPr>
          <p:nvPr/>
        </p:nvPicPr>
        <p:blipFill>
          <a:blip r:embed="rId2"/>
          <a:srcRect t="14500" b="20012"/>
          <a:stretch>
            <a:fillRect/>
          </a:stretch>
        </p:blipFill>
        <p:spPr>
          <a:xfrm>
            <a:off x="5221424" y="3688038"/>
            <a:ext cx="2086880" cy="1476000"/>
          </a:xfrm>
          <a:prstGeom prst="rect">
            <a:avLst/>
          </a:prstGeom>
        </p:spPr>
      </p:pic>
    </p:spTree>
    <p:extLst>
      <p:ext uri="{BB962C8B-B14F-4D97-AF65-F5344CB8AC3E}">
        <p14:creationId xmlns:p14="http://schemas.microsoft.com/office/powerpoint/2010/main" val="3792352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51720" y="838036"/>
            <a:ext cx="2376264" cy="3677930"/>
          </a:xfrm>
          <a:prstGeom prst="rect">
            <a:avLst/>
          </a:prstGeom>
          <a:solidFill>
            <a:schemeClr val="bg1"/>
          </a:solidFill>
        </p:spPr>
        <p:txBody>
          <a:bodyPr wrap="square">
            <a:spAutoFit/>
          </a:bodyPr>
          <a:lstStyle/>
          <a:p>
            <a:r>
              <a:rPr lang="es-UY" sz="1300" dirty="0" smtClean="0">
                <a:solidFill>
                  <a:schemeClr val="tx1"/>
                </a:solidFill>
                <a:latin typeface="+mn-lt"/>
                <a:sym typeface="Quattrocento Sans"/>
              </a:rPr>
              <a:t>La brecha en relación al gasto por alumno resulta mayor a la obtenida en relación al gasto educativo como porcentaje del PIB.</a:t>
            </a:r>
            <a:endParaRPr lang="es-UY" sz="1300" dirty="0" smtClean="0">
              <a:latin typeface="+mn-lt"/>
            </a:endParaRPr>
          </a:p>
          <a:p>
            <a:endParaRPr lang="es-UY" sz="1300" dirty="0" smtClean="0">
              <a:latin typeface="+mn-lt"/>
            </a:endParaRPr>
          </a:p>
          <a:p>
            <a:endParaRPr lang="es-UY" sz="1300" dirty="0" smtClean="0">
              <a:latin typeface="+mn-lt"/>
            </a:endParaRPr>
          </a:p>
          <a:p>
            <a:endParaRPr lang="es-UY" sz="800" dirty="0" smtClean="0">
              <a:latin typeface="+mn-lt"/>
            </a:endParaRPr>
          </a:p>
          <a:p>
            <a:pPr lvl="5">
              <a:buFont typeface="Arial" pitchFamily="34" charset="0"/>
              <a:buChar char="•"/>
            </a:pPr>
            <a:endParaRPr lang="es-UY" sz="400" dirty="0" smtClean="0">
              <a:solidFill>
                <a:schemeClr val="tx1"/>
              </a:solidFill>
              <a:latin typeface="+mn-lt"/>
              <a:ea typeface="Quattrocento Sans"/>
              <a:cs typeface="Quattrocento Sans"/>
              <a:sym typeface="Quattrocento Sans"/>
            </a:endParaRPr>
          </a:p>
          <a:p>
            <a:pPr lvl="5"/>
            <a:r>
              <a:rPr lang="es-UY" sz="1300" dirty="0" smtClean="0">
                <a:solidFill>
                  <a:schemeClr val="tx1"/>
                </a:solidFill>
                <a:latin typeface="+mn-lt"/>
                <a:ea typeface="Quattrocento Sans"/>
                <a:cs typeface="Quattrocento Sans"/>
                <a:sym typeface="Quattrocento Sans"/>
              </a:rPr>
              <a:t>Para alcanzar un nivel comparable al promedio observado en los países de la OCDE, dada la estructura demográfica y tasa bruta de matriculación, Paraguay tendría que aumentar el gasto público en 2.8 puntos porcentuales hasta alcanzar el 6% del PIB.</a:t>
            </a:r>
          </a:p>
        </p:txBody>
      </p:sp>
      <p:sp>
        <p:nvSpPr>
          <p:cNvPr id="3" name="2 Flecha abajo"/>
          <p:cNvSpPr/>
          <p:nvPr/>
        </p:nvSpPr>
        <p:spPr>
          <a:xfrm>
            <a:off x="2985366" y="1985266"/>
            <a:ext cx="288000" cy="3600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300" dirty="0"/>
          </a:p>
        </p:txBody>
      </p:sp>
      <p:sp>
        <p:nvSpPr>
          <p:cNvPr id="4" name="3 Rectángulo"/>
          <p:cNvSpPr/>
          <p:nvPr/>
        </p:nvSpPr>
        <p:spPr>
          <a:xfrm>
            <a:off x="7308304" y="339502"/>
            <a:ext cx="183569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4644008" y="843558"/>
            <a:ext cx="3971925" cy="3599180"/>
          </a:xfrm>
          <a:prstGeom prst="rect">
            <a:avLst/>
          </a:prstGeom>
          <a:noFill/>
        </p:spPr>
      </p:pic>
    </p:spTree>
    <p:extLst>
      <p:ext uri="{BB962C8B-B14F-4D97-AF65-F5344CB8AC3E}">
        <p14:creationId xmlns:p14="http://schemas.microsoft.com/office/powerpoint/2010/main" val="1146315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59831" y="906855"/>
            <a:ext cx="4536504" cy="584775"/>
          </a:xfrm>
          <a:prstGeom prst="rect">
            <a:avLst/>
          </a:prstGeom>
        </p:spPr>
        <p:txBody>
          <a:bodyPr wrap="square">
            <a:spAutoFit/>
          </a:bodyPr>
          <a:lstStyle/>
          <a:p>
            <a:pPr>
              <a:spcAft>
                <a:spcPts val="1200"/>
              </a:spcAft>
            </a:pPr>
            <a:r>
              <a:rPr lang="es-UY" sz="1600" b="1" i="1" dirty="0" smtClean="0">
                <a:solidFill>
                  <a:schemeClr val="tx1"/>
                </a:solidFill>
                <a:latin typeface="+mn-lt"/>
                <a:ea typeface="Quattrocento Sans"/>
                <a:cs typeface="Quattrocento Sans"/>
                <a:sym typeface="Quattrocento Sans"/>
              </a:rPr>
              <a:t>Recursos aplicados y resultados obtenidos: Importancia de la calidad</a:t>
            </a:r>
          </a:p>
        </p:txBody>
      </p:sp>
      <p:sp>
        <p:nvSpPr>
          <p:cNvPr id="3" name="2 Rectángulo"/>
          <p:cNvSpPr/>
          <p:nvPr/>
        </p:nvSpPr>
        <p:spPr>
          <a:xfrm>
            <a:off x="3017066" y="1950968"/>
            <a:ext cx="5227342" cy="2923877"/>
          </a:xfrm>
          <a:prstGeom prst="rect">
            <a:avLst/>
          </a:prstGeom>
          <a:solidFill>
            <a:schemeClr val="bg1"/>
          </a:solidFill>
        </p:spPr>
        <p:txBody>
          <a:bodyPr wrap="square">
            <a:spAutoFit/>
          </a:bodyPr>
          <a:lstStyle/>
          <a:p>
            <a:pPr marL="177800" indent="-177800" algn="just">
              <a:spcAft>
                <a:spcPts val="1200"/>
              </a:spcAft>
              <a:buFont typeface="Arial" pitchFamily="34" charset="0"/>
              <a:buChar char="•"/>
            </a:pPr>
            <a:r>
              <a:rPr lang="es-UY" dirty="0">
                <a:solidFill>
                  <a:schemeClr val="tx1"/>
                </a:solidFill>
                <a:latin typeface="+mn-lt"/>
                <a:ea typeface="Quattrocento Sans"/>
                <a:cs typeface="Quattrocento Sans"/>
                <a:sym typeface="Quattrocento Sans"/>
              </a:rPr>
              <a:t>Más que los años completos de escolaridad, es la calidad educativa (adquisición de habilidades cognitivas) lo que se liga fuertemente a los ingresos individuales y al crecimiento económico.</a:t>
            </a:r>
          </a:p>
          <a:p>
            <a:pPr marL="177800" indent="-177800" algn="just">
              <a:spcAft>
                <a:spcPts val="1200"/>
              </a:spcAft>
              <a:buFont typeface="Arial" pitchFamily="34" charset="0"/>
              <a:buChar char="•"/>
            </a:pPr>
            <a:r>
              <a:rPr lang="es-UY" dirty="0" smtClean="0">
                <a:solidFill>
                  <a:schemeClr val="tx1"/>
                </a:solidFill>
                <a:latin typeface="+mn-lt"/>
                <a:ea typeface="Quattrocento Sans"/>
                <a:cs typeface="Quattrocento Sans"/>
                <a:sym typeface="Quattrocento Sans"/>
              </a:rPr>
              <a:t>Los avances en acceso y culminación de los ciclos educativos no tendrán el impacto esperado mientras no se traduzcan en un desarrollo efectivo de habilidades cognitivas y socioemocionales o “blandas”. </a:t>
            </a:r>
          </a:p>
          <a:p>
            <a:pPr marL="177800" indent="-177800" algn="just">
              <a:spcAft>
                <a:spcPts val="1200"/>
              </a:spcAft>
              <a:buFont typeface="Arial" pitchFamily="34" charset="0"/>
              <a:buChar char="•"/>
            </a:pPr>
            <a:r>
              <a:rPr lang="es-UY" dirty="0" smtClean="0">
                <a:solidFill>
                  <a:schemeClr val="tx1"/>
                </a:solidFill>
                <a:latin typeface="+mn-lt"/>
                <a:ea typeface="Quattrocento Sans"/>
                <a:cs typeface="Quattrocento Sans"/>
                <a:sym typeface="Quattrocento Sans"/>
              </a:rPr>
              <a:t>Estos tipos de habilidades se influencian mutuamente y afectan el éxito socioeconómico de las personas.</a:t>
            </a:r>
          </a:p>
          <a:p>
            <a:pPr marL="177800" indent="-177800" algn="just">
              <a:spcAft>
                <a:spcPts val="1200"/>
              </a:spcAft>
              <a:buFont typeface="Arial" pitchFamily="34" charset="0"/>
              <a:buChar char="•"/>
            </a:pPr>
            <a:endParaRPr lang="es-UY" dirty="0" smtClean="0">
              <a:solidFill>
                <a:schemeClr val="tx1"/>
              </a:solidFill>
              <a:latin typeface="+mn-lt"/>
              <a:ea typeface="Quattrocento Sans"/>
              <a:cs typeface="Quattrocento Sans"/>
              <a:sym typeface="Quattrocento Sans"/>
            </a:endParaRPr>
          </a:p>
        </p:txBody>
      </p:sp>
      <p:sp>
        <p:nvSpPr>
          <p:cNvPr id="4" name="3 Rectángulo"/>
          <p:cNvSpPr/>
          <p:nvPr/>
        </p:nvSpPr>
        <p:spPr>
          <a:xfrm>
            <a:off x="0" y="2504966"/>
            <a:ext cx="2843808" cy="1695437"/>
          </a:xfrm>
          <a:prstGeom prst="rect">
            <a:avLst/>
          </a:prstGeom>
          <a:solidFill>
            <a:schemeClr val="bg1">
              <a:lumMod val="85000"/>
            </a:schemeClr>
          </a:solidFill>
          <a:ln>
            <a:solidFill>
              <a:schemeClr val="bg1">
                <a:lumMod val="75000"/>
              </a:schemeClr>
            </a:solidFill>
          </a:ln>
          <a:effectLst/>
        </p:spPr>
        <p:style>
          <a:lnRef idx="1">
            <a:schemeClr val="accent5"/>
          </a:lnRef>
          <a:fillRef idx="3">
            <a:schemeClr val="accent5"/>
          </a:fillRef>
          <a:effectRef idx="2">
            <a:schemeClr val="accent5"/>
          </a:effectRef>
          <a:fontRef idx="minor">
            <a:schemeClr val="lt1"/>
          </a:fontRef>
        </p:style>
        <p:txBody>
          <a:bodyPr wrap="square" lIns="396000" tIns="108000" rIns="180000" bIns="108000">
            <a:spAutoFit/>
          </a:bodyPr>
          <a:lstStyle/>
          <a:p>
            <a:pPr>
              <a:spcAft>
                <a:spcPts val="1200"/>
              </a:spcAft>
            </a:pPr>
            <a:r>
              <a:rPr lang="es-UY" sz="1200" b="1" dirty="0">
                <a:solidFill>
                  <a:schemeClr val="dk1"/>
                </a:solidFill>
                <a:ea typeface="Quattrocento Sans"/>
                <a:cs typeface="Quattrocento Sans"/>
                <a:sym typeface="Quattrocento Sans"/>
              </a:rPr>
              <a:t>HABILIDADES BLANDAS: </a:t>
            </a:r>
            <a:r>
              <a:rPr lang="es-UY" sz="1200" dirty="0">
                <a:solidFill>
                  <a:schemeClr val="dk1"/>
                </a:solidFill>
                <a:ea typeface="Quattrocento Sans"/>
                <a:cs typeface="Quattrocento Sans"/>
                <a:sym typeface="Quattrocento Sans"/>
              </a:rPr>
              <a:t>aquellas que pertenecen al área del comportamiento o que surgen de los rasgos de la personalidad (la perseverancia, la motivación, el autocontrol, la capacidad de comunicación, la capacidad de trabajar en equipo</a:t>
            </a:r>
            <a:r>
              <a:rPr lang="es-UY" sz="1200" dirty="0" smtClean="0">
                <a:solidFill>
                  <a:schemeClr val="dk1"/>
                </a:solidFill>
                <a:ea typeface="Quattrocento Sans"/>
                <a:cs typeface="Quattrocento Sans"/>
                <a:sym typeface="Quattrocento Sans"/>
              </a:rPr>
              <a:t>).</a:t>
            </a:r>
            <a:endParaRPr lang="es-UY" sz="1200" dirty="0">
              <a:solidFill>
                <a:schemeClr val="dk1"/>
              </a:solidFill>
              <a:ea typeface="Quattrocento Sans"/>
              <a:cs typeface="Quattrocento Sans"/>
              <a:sym typeface="Quattrocento Sans"/>
            </a:endParaRPr>
          </a:p>
        </p:txBody>
      </p:sp>
    </p:spTree>
    <p:extLst>
      <p:ext uri="{BB962C8B-B14F-4D97-AF65-F5344CB8AC3E}">
        <p14:creationId xmlns:p14="http://schemas.microsoft.com/office/powerpoint/2010/main" val="2383449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16210" y="865624"/>
            <a:ext cx="6072214" cy="584775"/>
          </a:xfrm>
          <a:prstGeom prst="rect">
            <a:avLst/>
          </a:prstGeom>
        </p:spPr>
        <p:txBody>
          <a:bodyPr wrap="square">
            <a:spAutoFit/>
          </a:bodyPr>
          <a:lstStyle/>
          <a:p>
            <a:r>
              <a:rPr lang="es-UY" sz="1600" b="1" i="1" dirty="0" smtClean="0">
                <a:solidFill>
                  <a:schemeClr val="tx1"/>
                </a:solidFill>
                <a:latin typeface="+mn-lt"/>
                <a:ea typeface="Quattrocento Sans"/>
                <a:cs typeface="Quattrocento Sans"/>
                <a:sym typeface="Quattrocento Sans"/>
              </a:rPr>
              <a:t>Recursos, políticas y formación de habilidades:</a:t>
            </a:r>
          </a:p>
          <a:p>
            <a:pPr>
              <a:spcAft>
                <a:spcPts val="1200"/>
              </a:spcAft>
            </a:pPr>
            <a:r>
              <a:rPr lang="es-UY" sz="1600" b="1" i="1" dirty="0" smtClean="0">
                <a:solidFill>
                  <a:schemeClr val="tx1"/>
                </a:solidFill>
                <a:latin typeface="+mn-lt"/>
                <a:ea typeface="Quattrocento Sans"/>
                <a:cs typeface="Quattrocento Sans"/>
                <a:sym typeface="Quattrocento Sans"/>
              </a:rPr>
              <a:t>Un marco conceptual</a:t>
            </a:r>
          </a:p>
        </p:txBody>
      </p:sp>
      <p:sp>
        <p:nvSpPr>
          <p:cNvPr id="3" name="2 Rectángulo"/>
          <p:cNvSpPr/>
          <p:nvPr/>
        </p:nvSpPr>
        <p:spPr>
          <a:xfrm>
            <a:off x="2339752" y="2617624"/>
            <a:ext cx="6375652" cy="1754326"/>
          </a:xfrm>
          <a:prstGeom prst="rect">
            <a:avLst/>
          </a:prstGeom>
        </p:spPr>
        <p:txBody>
          <a:bodyPr wrap="square">
            <a:spAutoFit/>
          </a:bodyPr>
          <a:lstStyle/>
          <a:p>
            <a:pPr marL="342900" indent="-342900" algn="just">
              <a:spcAft>
                <a:spcPts val="1200"/>
              </a:spcAft>
              <a:buFont typeface="+mj-lt"/>
              <a:buAutoNum type="arabicPeriod"/>
            </a:pPr>
            <a:r>
              <a:rPr lang="es-UY" b="1" dirty="0" smtClean="0">
                <a:solidFill>
                  <a:schemeClr val="tx1"/>
                </a:solidFill>
                <a:latin typeface="+mn-lt"/>
                <a:ea typeface="Quattrocento Sans"/>
                <a:cs typeface="Quattrocento Sans"/>
                <a:sym typeface="Quattrocento Sans"/>
              </a:rPr>
              <a:t>Incrementando la matriculación y la asistencia efectiva:</a:t>
            </a:r>
            <a:r>
              <a:rPr lang="es-UY" dirty="0" smtClean="0">
                <a:solidFill>
                  <a:schemeClr val="tx1"/>
                </a:solidFill>
                <a:latin typeface="+mn-lt"/>
                <a:ea typeface="Quattrocento Sans"/>
                <a:cs typeface="Quattrocento Sans"/>
                <a:sym typeface="Quattrocento Sans"/>
              </a:rPr>
              <a:t> buscan aumentar los beneficios inmediatos o reducir los costos de los hogares por enviar a sus hijos al sistema educativo (proveer alimentación en la escuela, subsidiar el transporte escolar, otorgar transferencias monetaria a hogares con estudiantes)</a:t>
            </a:r>
          </a:p>
          <a:p>
            <a:pPr marL="342900" indent="-342900" algn="just">
              <a:spcAft>
                <a:spcPts val="1200"/>
              </a:spcAft>
              <a:buFont typeface="+mj-lt"/>
              <a:buAutoNum type="arabicPeriod"/>
            </a:pPr>
            <a:r>
              <a:rPr lang="es-UY" b="1" dirty="0" smtClean="0">
                <a:solidFill>
                  <a:schemeClr val="tx1"/>
                </a:solidFill>
                <a:latin typeface="+mn-lt"/>
                <a:ea typeface="Quattrocento Sans"/>
                <a:cs typeface="Quattrocento Sans"/>
                <a:sym typeface="Quattrocento Sans"/>
              </a:rPr>
              <a:t>Traduciendo ese incremento de la asistencia en mejoras en las habilidades y capital humano, el la calidad del aprendizaje  </a:t>
            </a:r>
          </a:p>
        </p:txBody>
      </p:sp>
      <p:sp>
        <p:nvSpPr>
          <p:cNvPr id="4" name="3 Rectángulo"/>
          <p:cNvSpPr/>
          <p:nvPr/>
        </p:nvSpPr>
        <p:spPr>
          <a:xfrm>
            <a:off x="2339752" y="1923678"/>
            <a:ext cx="6375652" cy="523220"/>
          </a:xfrm>
          <a:prstGeom prst="rect">
            <a:avLst/>
          </a:prstGeom>
        </p:spPr>
        <p:txBody>
          <a:bodyPr wrap="square">
            <a:spAutoFit/>
          </a:bodyPr>
          <a:lstStyle/>
          <a:p>
            <a:pPr algn="just">
              <a:spcAft>
                <a:spcPts val="1200"/>
              </a:spcAft>
            </a:pPr>
            <a:r>
              <a:rPr lang="es-UY" dirty="0" smtClean="0">
                <a:solidFill>
                  <a:schemeClr val="tx1"/>
                </a:solidFill>
                <a:latin typeface="+mn-lt"/>
                <a:ea typeface="Quattrocento Sans"/>
                <a:cs typeface="Quattrocento Sans"/>
                <a:sym typeface="Quattrocento Sans"/>
              </a:rPr>
              <a:t>Aspectos donde la política educativa interviene para lograr resultados en términos de formación de capital humano: </a:t>
            </a:r>
          </a:p>
        </p:txBody>
      </p:sp>
    </p:spTree>
    <p:extLst>
      <p:ext uri="{BB962C8B-B14F-4D97-AF65-F5344CB8AC3E}">
        <p14:creationId xmlns:p14="http://schemas.microsoft.com/office/powerpoint/2010/main" val="298789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297494" y="847548"/>
            <a:ext cx="5082818" cy="5000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Función de Producción Educativa (FPE)</a:t>
            </a:r>
            <a:br>
              <a:rPr lang="es-UY" sz="1600" b="1" i="1"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2 Rectángulo"/>
          <p:cNvSpPr/>
          <p:nvPr/>
        </p:nvSpPr>
        <p:spPr>
          <a:xfrm>
            <a:off x="428596" y="1707654"/>
            <a:ext cx="6519668" cy="2292935"/>
          </a:xfrm>
          <a:prstGeom prst="rect">
            <a:avLst/>
          </a:prstGeom>
        </p:spPr>
        <p:txBody>
          <a:bodyPr wrap="square">
            <a:spAutoFit/>
          </a:bodyPr>
          <a:lstStyle/>
          <a:p>
            <a:pPr marL="177800" indent="-177800" algn="just">
              <a:buFont typeface="Arial" pitchFamily="34" charset="0"/>
              <a:buChar char="•"/>
            </a:pPr>
            <a:r>
              <a:rPr lang="es-UY" sz="1300" dirty="0">
                <a:solidFill>
                  <a:schemeClr val="tx1"/>
                </a:solidFill>
                <a:latin typeface="+mn-lt"/>
                <a:ea typeface="Quattrocento Sans"/>
                <a:cs typeface="Quattrocento Sans"/>
                <a:sym typeface="Quattrocento Sans"/>
              </a:rPr>
              <a:t>Examina la relación de productividad entre insumos escolares y resultados educativos, éstos últimos en general medidos a través de pruebas de </a:t>
            </a:r>
            <a:r>
              <a:rPr lang="es-UY" sz="1300" dirty="0" smtClean="0">
                <a:solidFill>
                  <a:schemeClr val="tx1"/>
                </a:solidFill>
                <a:latin typeface="+mn-lt"/>
                <a:ea typeface="Quattrocento Sans"/>
                <a:cs typeface="Quattrocento Sans"/>
                <a:sym typeface="Quattrocento Sans"/>
              </a:rPr>
              <a:t>aprendizaje</a:t>
            </a:r>
          </a:p>
          <a:p>
            <a:pPr marL="177800" indent="-177800" algn="just">
              <a:buFont typeface="Arial" pitchFamily="34" charset="0"/>
              <a:buChar char="•"/>
            </a:pPr>
            <a:endParaRPr lang="es-UY" sz="1300" dirty="0">
              <a:solidFill>
                <a:schemeClr val="tx1"/>
              </a:solidFill>
              <a:latin typeface="+mn-lt"/>
              <a:ea typeface="Quattrocento Sans"/>
              <a:cs typeface="Quattrocento Sans"/>
              <a:sym typeface="Quattrocento Sans"/>
            </a:endParaRPr>
          </a:p>
          <a:p>
            <a:pPr marL="177800" indent="-177800" algn="just">
              <a:buFont typeface="Arial" pitchFamily="34" charset="0"/>
              <a:buChar char="•"/>
            </a:pPr>
            <a:r>
              <a:rPr lang="es-UY" sz="1300" dirty="0" smtClean="0">
                <a:solidFill>
                  <a:schemeClr val="tx1"/>
                </a:solidFill>
                <a:latin typeface="+mn-lt"/>
                <a:ea typeface="Quattrocento Sans"/>
                <a:cs typeface="Quattrocento Sans"/>
                <a:sym typeface="Quattrocento Sans"/>
              </a:rPr>
              <a:t>Se ha utilizado para intentar medir la influencia de las características e insumos familiares, individuales, de la escuela y de la organización institucional sobre el desempeño escolar. </a:t>
            </a:r>
          </a:p>
          <a:p>
            <a:pPr marL="177800" indent="-177800" algn="just">
              <a:buFont typeface="Arial" pitchFamily="34" charset="0"/>
              <a:buChar char="•"/>
            </a:pPr>
            <a:endParaRPr lang="es-UY" sz="1300" dirty="0" smtClean="0">
              <a:solidFill>
                <a:schemeClr val="tx1"/>
              </a:solidFill>
              <a:latin typeface="+mn-lt"/>
              <a:ea typeface="Quattrocento Sans"/>
              <a:cs typeface="Quattrocento Sans"/>
              <a:sym typeface="Quattrocento Sans"/>
            </a:endParaRPr>
          </a:p>
          <a:p>
            <a:pPr marL="177800" indent="-177800" algn="just">
              <a:buFont typeface="Arial" pitchFamily="34" charset="0"/>
              <a:buChar char="•"/>
            </a:pPr>
            <a:r>
              <a:rPr lang="es-UY" sz="1300" dirty="0" smtClean="0">
                <a:solidFill>
                  <a:schemeClr val="tx1"/>
                </a:solidFill>
                <a:latin typeface="+mn-lt"/>
                <a:ea typeface="Quattrocento Sans"/>
                <a:cs typeface="Quattrocento Sans"/>
                <a:sym typeface="Quattrocento Sans"/>
              </a:rPr>
              <a:t>El proceso por el cual las habilidades cognitivas son adquiridas esta determinado por muchos factores (habilidad innata, salud, la educación de los padres y su valoración de la educación, infraestructura de la escuela, formación de los docentes, etc.)</a:t>
            </a:r>
          </a:p>
        </p:txBody>
      </p:sp>
      <p:sp>
        <p:nvSpPr>
          <p:cNvPr id="4" name="3 Rectángulo"/>
          <p:cNvSpPr/>
          <p:nvPr/>
        </p:nvSpPr>
        <p:spPr>
          <a:xfrm>
            <a:off x="5364088" y="4026768"/>
            <a:ext cx="3779911" cy="956773"/>
          </a:xfrm>
          <a:prstGeom prst="rect">
            <a:avLst/>
          </a:prstGeom>
          <a:solidFill>
            <a:schemeClr val="bg1">
              <a:lumMod val="85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lIns="216000" tIns="108000" rIns="468000" bIns="108000">
            <a:spAutoFit/>
          </a:bodyPr>
          <a:lstStyle/>
          <a:p>
            <a:pPr algn="r">
              <a:spcAft>
                <a:spcPts val="1200"/>
              </a:spcAft>
            </a:pPr>
            <a:r>
              <a:rPr lang="es-UY" sz="1200" dirty="0">
                <a:solidFill>
                  <a:schemeClr val="dk1"/>
                </a:solidFill>
                <a:ea typeface="Quattrocento Sans"/>
                <a:cs typeface="Quattrocento Sans"/>
                <a:sym typeface="Quattrocento Sans"/>
              </a:rPr>
              <a:t>La evidencia señala que la calidad docente y los factores institucionales de los sistemas educativos contribuyen decisivamente al grado de alcance de los aprendizajes.</a:t>
            </a:r>
          </a:p>
        </p:txBody>
      </p:sp>
    </p:spTree>
    <p:extLst>
      <p:ext uri="{BB962C8B-B14F-4D97-AF65-F5344CB8AC3E}">
        <p14:creationId xmlns:p14="http://schemas.microsoft.com/office/powerpoint/2010/main" val="631515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6" y="2082210"/>
            <a:ext cx="4071966" cy="1767150"/>
          </a:xfrm>
          <a:prstGeom prst="rect">
            <a:avLst/>
          </a:prstGeom>
          <a:noFill/>
          <a:ln>
            <a:noFill/>
          </a:ln>
        </p:spPr>
        <p:txBody>
          <a:bodyPr spcFirstLastPara="1" wrap="square" lIns="91425" tIns="91425" rIns="91425" bIns="91425" anchor="t" anchorCtr="0">
            <a:noAutofit/>
          </a:bodyPr>
          <a:lstStyle/>
          <a:p>
            <a:pPr algn="just">
              <a:lnSpc>
                <a:spcPct val="115000"/>
              </a:lnSpc>
              <a:buClr>
                <a:schemeClr val="dk2"/>
              </a:buClr>
              <a:buSzPts val="1800"/>
            </a:pPr>
            <a:r>
              <a:rPr lang="es-UY" sz="1600" i="1" dirty="0">
                <a:solidFill>
                  <a:schemeClr val="dk1"/>
                </a:solidFill>
                <a:latin typeface="+mn-lt"/>
                <a:ea typeface="Quattrocento Sans"/>
                <a:cs typeface="Quattrocento Sans"/>
                <a:sym typeface="Quattrocento Sans"/>
              </a:rPr>
              <a:t>Es muy importante considerar la complementariedad de las intervenciones realizadas desde el sistema  educativo, ya que, sin una visión sistémica, una determinada intervención puede resultar inefectiva.</a:t>
            </a:r>
          </a:p>
        </p:txBody>
      </p:sp>
      <p:pic>
        <p:nvPicPr>
          <p:cNvPr id="3" name="2 Imagen" descr="Inline1_STEM_education.jpg"/>
          <p:cNvPicPr>
            <a:picLocks noChangeAspect="1"/>
          </p:cNvPicPr>
          <p:nvPr/>
        </p:nvPicPr>
        <p:blipFill rotWithShape="1">
          <a:blip r:embed="rId2"/>
          <a:srcRect l="4035" r="33334"/>
          <a:stretch/>
        </p:blipFill>
        <p:spPr>
          <a:xfrm>
            <a:off x="319259" y="2209785"/>
            <a:ext cx="1804469" cy="1620000"/>
          </a:xfrm>
          <a:prstGeom prst="rect">
            <a:avLst/>
          </a:prstGeom>
        </p:spPr>
      </p:pic>
    </p:spTree>
    <p:extLst>
      <p:ext uri="{BB962C8B-B14F-4D97-AF65-F5344CB8AC3E}">
        <p14:creationId xmlns:p14="http://schemas.microsoft.com/office/powerpoint/2010/main" val="2213524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195736" y="848649"/>
            <a:ext cx="5246928" cy="49896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b="1" i="1" smtClean="0">
                <a:latin typeface="+mn-lt"/>
                <a:ea typeface="Quattrocento Sans"/>
                <a:cs typeface="Quattrocento Sans"/>
                <a:sym typeface="Quattrocento Sans"/>
              </a:rPr>
              <a:t>Acumulación de capital humano</a:t>
            </a:r>
            <a:endParaRPr lang="es-UY" b="1" i="1" dirty="0">
              <a:latin typeface="+mn-lt"/>
              <a:ea typeface="Quattrocento Sans"/>
              <a:cs typeface="Quattrocento Sans"/>
              <a:sym typeface="Quattrocento Sans"/>
            </a:endParaRPr>
          </a:p>
        </p:txBody>
      </p:sp>
      <p:sp>
        <p:nvSpPr>
          <p:cNvPr id="3" name="Google Shape;61;p14"/>
          <p:cNvSpPr txBox="1">
            <a:spLocks/>
          </p:cNvSpPr>
          <p:nvPr/>
        </p:nvSpPr>
        <p:spPr>
          <a:xfrm>
            <a:off x="2195736" y="1347614"/>
            <a:ext cx="4716000" cy="3024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lgn="just">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Es el conjunto de conocimientos, competencias y habilidades que poseen las personas y que resultan relevantes para las actividades productivas</a:t>
            </a:r>
          </a:p>
          <a:p>
            <a:pPr marL="177800" indent="-177800" algn="just">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Una definición amplia debe incluir las capacidades de las personas para innovar y sus motivaciones laborales</a:t>
            </a:r>
          </a:p>
          <a:p>
            <a:pPr marL="177800" indent="-177800" algn="just">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Actualmente la teoría económica concibe el capital humano de manera multidimensional </a:t>
            </a:r>
          </a:p>
          <a:p>
            <a:pPr marL="177800" indent="-177800" algn="just">
              <a:spcAft>
                <a:spcPts val="1200"/>
              </a:spcAft>
              <a:buSzPct val="130000"/>
              <a:buFont typeface="Arial" pitchFamily="34" charset="0"/>
              <a:buChar char="•"/>
            </a:pPr>
            <a:r>
              <a:rPr lang="es-UY" dirty="0" smtClean="0">
                <a:solidFill>
                  <a:schemeClr val="dk1"/>
                </a:solidFill>
                <a:latin typeface="+mn-lt"/>
                <a:sym typeface="Quattrocento Sans"/>
              </a:rPr>
              <a:t>Un</a:t>
            </a:r>
            <a:r>
              <a:rPr lang="es-UY" dirty="0" smtClean="0">
                <a:solidFill>
                  <a:schemeClr val="dk1"/>
                </a:solidFill>
                <a:latin typeface="+mn-lt"/>
              </a:rPr>
              <a:t>a población educada es necesaria (aunque no suficiente) para el crecimiento y el desarrollo económico del país. </a:t>
            </a:r>
            <a:endParaRPr lang="es-UY" dirty="0">
              <a:solidFill>
                <a:schemeClr val="dk1"/>
              </a:solidFill>
              <a:latin typeface="+mn-lt"/>
            </a:endParaRPr>
          </a:p>
        </p:txBody>
      </p:sp>
    </p:spTree>
    <p:extLst>
      <p:ext uri="{BB962C8B-B14F-4D97-AF65-F5344CB8AC3E}">
        <p14:creationId xmlns:p14="http://schemas.microsoft.com/office/powerpoint/2010/main" val="4079176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1862486" y="843070"/>
            <a:ext cx="3357586" cy="4325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Medidas de capital humano</a:t>
            </a: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1728064" y="1635646"/>
            <a:ext cx="3420000" cy="31918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Inversión en educación </a:t>
            </a:r>
          </a:p>
          <a:p>
            <a:pPr marL="177800" indent="-1778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Gastos en formación de los trabajadores</a:t>
            </a:r>
          </a:p>
          <a:p>
            <a:pPr marL="177800" indent="-1778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Actividades públicas y privadas orientadas a mejorar la salud de los trabajadores </a:t>
            </a:r>
          </a:p>
          <a:p>
            <a:pPr marL="177800" indent="-1778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Otras actividades que aumenten la productividad de la mano de obra</a:t>
            </a:r>
          </a:p>
          <a:p>
            <a:pPr marL="177800" indent="-1778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Adquisición de “activos educativos” que contribuyan a mejorar los procesos de aprendizaje</a:t>
            </a:r>
          </a:p>
        </p:txBody>
      </p:sp>
    </p:spTree>
    <p:extLst>
      <p:ext uri="{BB962C8B-B14F-4D97-AF65-F5344CB8AC3E}">
        <p14:creationId xmlns:p14="http://schemas.microsoft.com/office/powerpoint/2010/main" val="301201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p14"/>
          <p:cNvSpPr txBox="1">
            <a:spLocks/>
          </p:cNvSpPr>
          <p:nvPr/>
        </p:nvSpPr>
        <p:spPr>
          <a:xfrm>
            <a:off x="3018034" y="1721334"/>
            <a:ext cx="4140000" cy="3226680"/>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lgn="just">
              <a:spcAft>
                <a:spcPts val="1200"/>
              </a:spcAft>
              <a:buFont typeface="Arial" pitchFamily="34" charset="0"/>
              <a:buChar char="•"/>
            </a:pPr>
            <a:r>
              <a:rPr lang="es-UY" dirty="0" smtClean="0">
                <a:solidFill>
                  <a:schemeClr val="dk1"/>
                </a:solidFill>
                <a:latin typeface="+mn-lt"/>
                <a:ea typeface="Quattrocento Sans"/>
                <a:cs typeface="Quattrocento Sans"/>
                <a:sym typeface="Quattrocento Sans"/>
              </a:rPr>
              <a:t>Destaca el papel que tienen los conocimientos y las habilidades humanas en la explicación del crecimiento económico de los países y en la distribución personal del ingreso nacional.</a:t>
            </a:r>
          </a:p>
          <a:p>
            <a:pPr marL="177800" indent="-177800" algn="just">
              <a:spcAft>
                <a:spcPts val="1200"/>
              </a:spcAft>
              <a:buFont typeface="Arial" pitchFamily="34" charset="0"/>
              <a:buChar char="•"/>
            </a:pPr>
            <a:r>
              <a:rPr lang="es-UY" dirty="0" smtClean="0">
                <a:solidFill>
                  <a:schemeClr val="dk1"/>
                </a:solidFill>
                <a:latin typeface="+mn-lt"/>
                <a:ea typeface="Quattrocento Sans"/>
                <a:cs typeface="Quattrocento Sans"/>
                <a:sym typeface="Quattrocento Sans"/>
              </a:rPr>
              <a:t>Pionero: </a:t>
            </a:r>
            <a:r>
              <a:rPr lang="es-UY" dirty="0" err="1" smtClean="0">
                <a:solidFill>
                  <a:schemeClr val="dk1"/>
                </a:solidFill>
                <a:latin typeface="+mn-lt"/>
                <a:ea typeface="Quattrocento Sans"/>
                <a:cs typeface="Quattrocento Sans"/>
                <a:sym typeface="Quattrocento Sans"/>
              </a:rPr>
              <a:t>Schultz</a:t>
            </a:r>
            <a:r>
              <a:rPr lang="es-UY" dirty="0" smtClean="0">
                <a:solidFill>
                  <a:schemeClr val="dk1"/>
                </a:solidFill>
                <a:latin typeface="+mn-lt"/>
                <a:ea typeface="Quattrocento Sans"/>
                <a:cs typeface="Quattrocento Sans"/>
                <a:sym typeface="Quattrocento Sans"/>
              </a:rPr>
              <a:t> (Premio Nobel de Economía en 1979). Se basa en que el gasto en educación no puede considerarse un gasto de consumo, sino que debe analizarse con las mismas herramientas y desde la misma perspectiva que la inversión en capital físico.</a:t>
            </a:r>
          </a:p>
          <a:p>
            <a:pPr marL="177800" indent="-177800" algn="just">
              <a:spcAft>
                <a:spcPts val="1200"/>
              </a:spcAft>
              <a:buFont typeface="Arial" pitchFamily="34" charset="0"/>
              <a:buChar char="•"/>
            </a:pPr>
            <a:r>
              <a:rPr lang="es-UY" dirty="0" smtClean="0">
                <a:solidFill>
                  <a:schemeClr val="dk1"/>
                </a:solidFill>
                <a:latin typeface="+mn-lt"/>
                <a:ea typeface="Quattrocento Sans"/>
                <a:cs typeface="Quattrocento Sans"/>
                <a:sym typeface="Quattrocento Sans"/>
              </a:rPr>
              <a:t>Otros pensadores importantes: Becker, </a:t>
            </a:r>
            <a:r>
              <a:rPr lang="es-UY" dirty="0" err="1" smtClean="0">
                <a:solidFill>
                  <a:schemeClr val="dk1"/>
                </a:solidFill>
                <a:latin typeface="+mn-lt"/>
                <a:ea typeface="Quattrocento Sans"/>
                <a:cs typeface="Quattrocento Sans"/>
                <a:sym typeface="Quattrocento Sans"/>
              </a:rPr>
              <a:t>Mincer</a:t>
            </a:r>
            <a:r>
              <a:rPr lang="es-UY" dirty="0" smtClean="0">
                <a:solidFill>
                  <a:schemeClr val="dk1"/>
                </a:solidFill>
                <a:latin typeface="+mn-lt"/>
                <a:ea typeface="Quattrocento Sans"/>
                <a:cs typeface="Quattrocento Sans"/>
                <a:sym typeface="Quattrocento Sans"/>
              </a:rPr>
              <a:t>.</a:t>
            </a:r>
          </a:p>
        </p:txBody>
      </p:sp>
      <p:sp>
        <p:nvSpPr>
          <p:cNvPr id="3" name="Google Shape;60;p14"/>
          <p:cNvSpPr txBox="1">
            <a:spLocks/>
          </p:cNvSpPr>
          <p:nvPr/>
        </p:nvSpPr>
        <p:spPr>
          <a:xfrm>
            <a:off x="3059832" y="991564"/>
            <a:ext cx="4098202" cy="500066"/>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dirty="0" smtClean="0">
                <a:latin typeface="+mn-lt"/>
                <a:ea typeface="Quattrocento Sans"/>
                <a:cs typeface="Quattrocento Sans"/>
                <a:sym typeface="Quattrocento Sans"/>
              </a:rPr>
              <a:t>Teoría Económica del Capital Humano </a:t>
            </a:r>
            <a:endParaRPr lang="es-UY" sz="1600" b="1" i="1" dirty="0">
              <a:latin typeface="+mn-lt"/>
              <a:ea typeface="Quattrocento Sans"/>
              <a:cs typeface="Quattrocento Sans"/>
              <a:sym typeface="Quattrocento Sans"/>
            </a:endParaRPr>
          </a:p>
        </p:txBody>
      </p:sp>
      <p:pic>
        <p:nvPicPr>
          <p:cNvPr id="4" name="3 Imagen" descr="schultz.jpg"/>
          <p:cNvPicPr>
            <a:picLocks noChangeAspect="1"/>
          </p:cNvPicPr>
          <p:nvPr/>
        </p:nvPicPr>
        <p:blipFill rotWithShape="1">
          <a:blip r:embed="rId2"/>
          <a:srcRect b="7764"/>
          <a:stretch/>
        </p:blipFill>
        <p:spPr>
          <a:xfrm>
            <a:off x="7308304" y="2820827"/>
            <a:ext cx="958256" cy="1328198"/>
          </a:xfrm>
          <a:prstGeom prst="rect">
            <a:avLst/>
          </a:prstGeom>
        </p:spPr>
      </p:pic>
    </p:spTree>
    <p:extLst>
      <p:ext uri="{BB962C8B-B14F-4D97-AF65-F5344CB8AC3E}">
        <p14:creationId xmlns:p14="http://schemas.microsoft.com/office/powerpoint/2010/main" val="586643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267744" y="847548"/>
            <a:ext cx="4411107" cy="500066"/>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dirty="0" smtClean="0">
                <a:latin typeface="+mn-lt"/>
                <a:ea typeface="Quattrocento Sans"/>
                <a:cs typeface="Quattrocento Sans"/>
                <a:sym typeface="Quattrocento Sans"/>
              </a:rPr>
              <a:t>Educación y Crecimiento Económico </a:t>
            </a:r>
            <a:br>
              <a:rPr lang="es-UY" sz="1600" b="1" i="1" dirty="0"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2051976" y="1923678"/>
            <a:ext cx="2268000" cy="2448272"/>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Los países en los que se observa un mayor nivel educativo de la población, en general, tienen  mayores ingresos per cápita.</a:t>
            </a:r>
          </a:p>
          <a:p>
            <a:pPr marL="177800" indent="-177800">
              <a:spcAft>
                <a:spcPts val="1200"/>
              </a:spcAft>
              <a:buSzPct val="130000"/>
              <a:buFont typeface="Arial" pitchFamily="34" charset="0"/>
              <a:buChar char="•"/>
            </a:pPr>
            <a:r>
              <a:rPr lang="es-UY" dirty="0" smtClean="0">
                <a:solidFill>
                  <a:schemeClr val="dk1"/>
                </a:solidFill>
                <a:latin typeface="+mn-lt"/>
                <a:ea typeface="Quattrocento Sans"/>
                <a:cs typeface="Quattrocento Sans"/>
                <a:sym typeface="Quattrocento Sans"/>
              </a:rPr>
              <a:t>No implica que exista un vínculo causal en  determinada dirección entre ambas variables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793" y="1955329"/>
            <a:ext cx="4030663"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652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p14"/>
          <p:cNvSpPr txBox="1">
            <a:spLocks/>
          </p:cNvSpPr>
          <p:nvPr/>
        </p:nvSpPr>
        <p:spPr>
          <a:xfrm>
            <a:off x="1691680" y="1941348"/>
            <a:ext cx="4968552" cy="2214578"/>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UY" sz="1600" i="1" dirty="0" smtClean="0">
                <a:solidFill>
                  <a:schemeClr val="dk1"/>
                </a:solidFill>
                <a:latin typeface="+mn-lt"/>
                <a:ea typeface="Quattrocento Sans"/>
                <a:cs typeface="Quattrocento Sans"/>
                <a:sym typeface="Quattrocento Sans"/>
              </a:rPr>
              <a:t>La acumulación de capital humano actúa como un determinante del crecimiento económico en sí mismo, y además actúa como un factor de atracción de otras formas de capital (como el capital físico).</a:t>
            </a:r>
          </a:p>
        </p:txBody>
      </p:sp>
    </p:spTree>
    <p:extLst>
      <p:ext uri="{BB962C8B-B14F-4D97-AF65-F5344CB8AC3E}">
        <p14:creationId xmlns:p14="http://schemas.microsoft.com/office/powerpoint/2010/main" val="463924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339752" y="775540"/>
            <a:ext cx="3384376" cy="500066"/>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Beneficios privados y sociales de la inversión en educación </a:t>
            </a: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2123984" y="1647046"/>
            <a:ext cx="3024080" cy="3228960"/>
          </a:xfrm>
          <a:prstGeom prst="rect">
            <a:avLst/>
          </a:prstGeom>
          <a:solidFill>
            <a:schemeClr val="bg1"/>
          </a:solidFill>
        </p:spPr>
        <p:txBody>
          <a:bodyPr spcFirstLastPara="1" wrap="square" lIns="91425" tIns="91425" rIns="39600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lgn="just">
              <a:spcAft>
                <a:spcPts val="1200"/>
              </a:spcAft>
              <a:buSzPct val="130000"/>
              <a:buFont typeface="Arial" panose="020B0604020202020204" pitchFamily="34" charset="0"/>
              <a:buChar char="•"/>
            </a:pPr>
            <a:r>
              <a:rPr lang="es-UY" sz="1300" dirty="0" smtClean="0">
                <a:solidFill>
                  <a:schemeClr val="dk1"/>
                </a:solidFill>
                <a:latin typeface="+mn-lt"/>
                <a:ea typeface="Quattrocento Sans"/>
                <a:cs typeface="Quattrocento Sans"/>
                <a:sym typeface="Quattrocento Sans"/>
              </a:rPr>
              <a:t>Los mayores niveles educativos se relacionan con ingresos superiores y con una inserción más estable de las personas en el mercado de trabajo.</a:t>
            </a:r>
          </a:p>
          <a:p>
            <a:pPr marL="177800" indent="-177800" algn="just">
              <a:spcAft>
                <a:spcPts val="1200"/>
              </a:spcAft>
              <a:buSzPct val="130000"/>
              <a:buFont typeface="Arial" panose="020B0604020202020204" pitchFamily="34" charset="0"/>
              <a:buChar char="•"/>
            </a:pPr>
            <a:r>
              <a:rPr lang="es-UY" sz="1300" dirty="0" smtClean="0">
                <a:solidFill>
                  <a:schemeClr val="dk1"/>
                </a:solidFill>
                <a:latin typeface="+mn-lt"/>
                <a:ea typeface="Quattrocento Sans"/>
                <a:cs typeface="Quattrocento Sans"/>
                <a:sym typeface="Quattrocento Sans"/>
              </a:rPr>
              <a:t>En el gráfico se muestra que completar una carrera terciaria “paga más” en el mercado laboral que completar secundaria, y ésta, “paga más” que haber completado primaria.</a:t>
            </a:r>
          </a:p>
        </p:txBody>
      </p:sp>
      <p:sp>
        <p:nvSpPr>
          <p:cNvPr id="5" name="Google Shape;60;p14"/>
          <p:cNvSpPr txBox="1">
            <a:spLocks/>
          </p:cNvSpPr>
          <p:nvPr/>
        </p:nvSpPr>
        <p:spPr>
          <a:xfrm>
            <a:off x="0" y="4250796"/>
            <a:ext cx="4860032" cy="481194"/>
          </a:xfrm>
          <a:prstGeom prst="rect">
            <a:avLst/>
          </a:prstGeom>
          <a:solidFill>
            <a:schemeClr val="bg1">
              <a:lumMod val="85000"/>
            </a:schemeClr>
          </a:solidFill>
          <a:ln>
            <a:noFill/>
          </a:ln>
        </p:spPr>
        <p:txBody>
          <a:bodyPr spcFirstLastPara="1" wrap="square" lIns="91425" tIns="126000" rIns="216000" bIns="108000" anchor="t" anchorCtr="0">
            <a:noAutofit/>
          </a:bodyPr>
          <a:lstStyle/>
          <a:p>
            <a:pPr marL="0" marR="0" lvl="0" indent="0" algn="r" defTabSz="914400" rtl="0" eaLnBrk="1" fontAlgn="auto" latinLnBrk="0" hangingPunct="1">
              <a:spcBef>
                <a:spcPts val="0"/>
              </a:spcBef>
              <a:buClr>
                <a:schemeClr val="dk1"/>
              </a:buClr>
              <a:buSzPts val="2800"/>
              <a:buFont typeface="Arial"/>
              <a:buNone/>
              <a:tabLst/>
              <a:defRPr/>
            </a:pPr>
            <a:r>
              <a:rPr kumimoji="0" lang="es-UY" sz="1300" i="1" u="none" strike="noStrike" kern="0" cap="none" spc="0" normalizeH="0" baseline="0" noProof="0" dirty="0" smtClean="0">
                <a:ln>
                  <a:noFill/>
                </a:ln>
                <a:solidFill>
                  <a:schemeClr val="dk1"/>
                </a:solidFill>
                <a:effectLst/>
                <a:uLnTx/>
                <a:uFillTx/>
                <a:latin typeface="+mn-lt"/>
                <a:ea typeface="Quattrocento Sans"/>
                <a:cs typeface="Quattrocento Sans"/>
                <a:sym typeface="Quattrocento Sans"/>
              </a:rPr>
              <a:t>“Premio salarial” por completar ciclos educativos</a:t>
            </a:r>
            <a:endParaRPr kumimoji="0" lang="es-UY" sz="1300" i="1" u="none" strike="noStrike" kern="0" cap="none" spc="0" normalizeH="0" baseline="0" noProof="0" dirty="0">
              <a:ln>
                <a:noFill/>
              </a:ln>
              <a:solidFill>
                <a:schemeClr val="dk1"/>
              </a:solidFill>
              <a:effectLst/>
              <a:uLnTx/>
              <a:uFillTx/>
              <a:latin typeface="+mn-lt"/>
              <a:ea typeface="Quattrocento Sans"/>
              <a:cs typeface="Quattrocento Sans"/>
              <a:sym typeface="Quattrocento San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940" y="1995686"/>
            <a:ext cx="323850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010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1925</TotalTime>
  <Words>2618</Words>
  <Application>Microsoft Office PowerPoint</Application>
  <PresentationFormat>Presentación en pantalla (16:9)</PresentationFormat>
  <Paragraphs>159</Paragraphs>
  <Slides>35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35</vt:i4>
      </vt:variant>
    </vt:vector>
  </HeadingPairs>
  <TitlesOfParts>
    <vt:vector size="38" baseType="lpstr">
      <vt:lpstr>Arial</vt:lpstr>
      <vt:lpstr>Quattrocento Sans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magdalena</cp:lastModifiedBy>
  <cp:revision>256</cp:revision>
  <dcterms:modified xsi:type="dcterms:W3CDTF">2021-10-14T16:08:52Z</dcterms:modified>
</cp:coreProperties>
</file>